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318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9" r:id="rId12"/>
    <p:sldId id="270" r:id="rId13"/>
    <p:sldId id="271" r:id="rId14"/>
    <p:sldId id="272" r:id="rId15"/>
    <p:sldId id="274" r:id="rId16"/>
    <p:sldId id="275" r:id="rId17"/>
    <p:sldId id="317" r:id="rId18"/>
    <p:sldId id="284" r:id="rId19"/>
    <p:sldId id="285" r:id="rId20"/>
    <p:sldId id="287" r:id="rId21"/>
    <p:sldId id="288" r:id="rId22"/>
    <p:sldId id="291" r:id="rId23"/>
    <p:sldId id="294" r:id="rId24"/>
    <p:sldId id="295" r:id="rId25"/>
    <p:sldId id="297" r:id="rId26"/>
    <p:sldId id="298" r:id="rId27"/>
    <p:sldId id="299" r:id="rId28"/>
    <p:sldId id="300" r:id="rId29"/>
    <p:sldId id="301" r:id="rId30"/>
    <p:sldId id="302" r:id="rId31"/>
    <p:sldId id="382" r:id="rId32"/>
    <p:sldId id="383" r:id="rId33"/>
    <p:sldId id="305" r:id="rId34"/>
    <p:sldId id="306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79" r:id="rId43"/>
    <p:sldId id="319" r:id="rId44"/>
    <p:sldId id="315" r:id="rId45"/>
    <p:sldId id="320" r:id="rId46"/>
    <p:sldId id="321" r:id="rId47"/>
    <p:sldId id="322" r:id="rId48"/>
    <p:sldId id="323" r:id="rId49"/>
    <p:sldId id="324" r:id="rId50"/>
    <p:sldId id="325" r:id="rId51"/>
    <p:sldId id="327" r:id="rId52"/>
    <p:sldId id="328" r:id="rId53"/>
    <p:sldId id="329" r:id="rId54"/>
    <p:sldId id="330" r:id="rId55"/>
    <p:sldId id="331" r:id="rId56"/>
    <p:sldId id="332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5" r:id="rId68"/>
    <p:sldId id="346" r:id="rId69"/>
    <p:sldId id="347" r:id="rId70"/>
    <p:sldId id="348" r:id="rId71"/>
    <p:sldId id="349" r:id="rId72"/>
    <p:sldId id="350" r:id="rId73"/>
    <p:sldId id="352" r:id="rId74"/>
    <p:sldId id="353" r:id="rId75"/>
    <p:sldId id="354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6" r:id="rId86"/>
    <p:sldId id="367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375" r:id="rId95"/>
    <p:sldId id="376" r:id="rId96"/>
    <p:sldId id="377" r:id="rId9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22" y="-8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Resim" descr="images2QT7U0XF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11046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50619" y="1111630"/>
            <a:ext cx="2809875" cy="4773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125"/>
              </a:lnSpc>
            </a:pPr>
            <a:r>
              <a:rPr spc="-5" dirty="0"/>
              <a:t>Hazırlayan, Oktay TAŞCI – Trafik, </a:t>
            </a:r>
            <a:r>
              <a:rPr spc="-5" err="1"/>
              <a:t>Araç</a:t>
            </a:r>
            <a:r>
              <a:rPr spc="-5"/>
              <a:t> </a:t>
            </a:r>
            <a:r>
              <a:rPr spc="-5" smtClean="0"/>
              <a:t>Tekniği </a:t>
            </a:r>
            <a:r>
              <a:rPr spc="-5" dirty="0"/>
              <a:t>ve </a:t>
            </a:r>
            <a:r>
              <a:rPr spc="-5" err="1"/>
              <a:t>Direksiyon</a:t>
            </a:r>
            <a:r>
              <a:rPr spc="150"/>
              <a:t> </a:t>
            </a:r>
            <a:r>
              <a:rPr spc="-5" smtClean="0"/>
              <a:t>Öğretmeni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125"/>
              </a:lnSpc>
            </a:pPr>
            <a:r>
              <a:rPr spc="-5" dirty="0"/>
              <a:t>Hazırlayan, Oktay TAŞCI – Trafik, </a:t>
            </a:r>
            <a:r>
              <a:rPr spc="-5" err="1"/>
              <a:t>Araç</a:t>
            </a:r>
            <a:r>
              <a:rPr spc="-5"/>
              <a:t> </a:t>
            </a:r>
            <a:r>
              <a:rPr spc="-5" smtClean="0"/>
              <a:t>Tekniği </a:t>
            </a:r>
            <a:r>
              <a:rPr spc="-5" dirty="0"/>
              <a:t>ve </a:t>
            </a:r>
            <a:r>
              <a:rPr spc="-5" err="1"/>
              <a:t>Direksiyon</a:t>
            </a:r>
            <a:r>
              <a:rPr spc="150"/>
              <a:t> </a:t>
            </a:r>
            <a:r>
              <a:rPr spc="-5" smtClean="0"/>
              <a:t>Öğretmeni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125"/>
              </a:lnSpc>
            </a:pPr>
            <a:r>
              <a:rPr spc="-5" dirty="0"/>
              <a:t>Hazırlayan, Oktay TAŞCI – Trafik, </a:t>
            </a:r>
            <a:r>
              <a:rPr spc="-5" err="1"/>
              <a:t>Araç</a:t>
            </a:r>
            <a:r>
              <a:rPr spc="-5"/>
              <a:t> </a:t>
            </a:r>
            <a:r>
              <a:rPr spc="-5" smtClean="0"/>
              <a:t>Tekniği </a:t>
            </a:r>
            <a:r>
              <a:rPr spc="-5" dirty="0"/>
              <a:t>ve </a:t>
            </a:r>
            <a:r>
              <a:rPr spc="-5" err="1"/>
              <a:t>Direksiyon</a:t>
            </a:r>
            <a:r>
              <a:rPr spc="150"/>
              <a:t> </a:t>
            </a:r>
            <a:r>
              <a:rPr spc="-5" smtClean="0"/>
              <a:t>Öğretmeni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12700">
              <a:lnSpc>
                <a:spcPts val="1125"/>
              </a:lnSpc>
            </a:pPr>
            <a:r>
              <a:rPr lang="tr-TR" spc="-5" smtClean="0"/>
              <a:t>Hazırlayan, Oktay TAŞCI – Trafik, Araç Tekniği ve Direksiyon</a:t>
            </a:r>
            <a:r>
              <a:rPr lang="tr-TR" spc="150" smtClean="0"/>
              <a:t> </a:t>
            </a:r>
            <a:r>
              <a:rPr lang="tr-TR" spc="-5" smtClean="0"/>
              <a:t>Öğretmeni</a:t>
            </a:r>
            <a:endParaRPr lang="tr-TR" spc="-5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hyperlink" Target="http://www.google.com.tr/url?sa=i&amp;source=images&amp;cd=&amp;cad=rja&amp;docid=9H0n7Z8Tr3ji-M&amp;tbnid=crhrepscLVKujM:&amp;ved=0CAgQjRwwAA&amp;url=http://benerotomotiv.weebly.com/teknik-oumlzellikler.html&amp;ei=4MTGUeqAJcGAPZWGgdAH&amp;psig=AFQjCNF9mK-35V3lcZIqVfjnaS_bsLwCjw&amp;ust=1372067424649893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7 Resim" descr="BAYKUŞ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35D51DD3-D112-41DF-AFC9-2D16AF5AEC28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133600" y="914400"/>
            <a:ext cx="521855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ARAÇ TEKNİĞİ </a:t>
            </a:r>
            <a:r>
              <a:rPr lang="tr-TR" sz="32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BİLgİSİ</a:t>
            </a:r>
            <a:endParaRPr lang="tr-T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3" t="12145" r="10516" b="10745"/>
          <a:stretch/>
        </p:blipFill>
        <p:spPr>
          <a:xfrm>
            <a:off x="4729022" y="1970809"/>
            <a:ext cx="3878790" cy="29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858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81000" y="1219200"/>
            <a:ext cx="8250555" cy="253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>
              <a:lnSpc>
                <a:spcPts val="1945"/>
              </a:lnSpc>
            </a:pPr>
            <a:r>
              <a:rPr sz="1800" spc="-5" dirty="0">
                <a:latin typeface="Corbel"/>
                <a:cs typeface="Corbel"/>
              </a:rPr>
              <a:t>Silindir içerisindeki kızgın </a:t>
            </a:r>
            <a:r>
              <a:rPr sz="1800" dirty="0">
                <a:latin typeface="Corbel"/>
                <a:cs typeface="Corbel"/>
              </a:rPr>
              <a:t>hava üzerine enjektör ile </a:t>
            </a:r>
            <a:r>
              <a:rPr sz="1800" spc="-5" dirty="0">
                <a:latin typeface="Corbel"/>
                <a:cs typeface="Corbel"/>
              </a:rPr>
              <a:t>motorin püskürtmek    suretiyle</a:t>
            </a:r>
            <a:endParaRPr sz="1800" dirty="0">
              <a:latin typeface="Corbel"/>
              <a:cs typeface="Corbel"/>
            </a:endParaRPr>
          </a:p>
          <a:p>
            <a:pPr marL="97155">
              <a:lnSpc>
                <a:spcPts val="1945"/>
              </a:lnSpc>
            </a:pPr>
            <a:r>
              <a:rPr sz="1800" spc="-5" dirty="0">
                <a:latin typeface="Corbel"/>
                <a:cs typeface="Corbel"/>
              </a:rPr>
              <a:t>ateşleme ve </a:t>
            </a:r>
            <a:r>
              <a:rPr sz="1800" dirty="0">
                <a:latin typeface="Corbel"/>
                <a:cs typeface="Corbel"/>
              </a:rPr>
              <a:t>güç </a:t>
            </a:r>
            <a:r>
              <a:rPr sz="1800" spc="-5" dirty="0" err="1">
                <a:latin typeface="Corbel"/>
                <a:cs typeface="Corbel"/>
              </a:rPr>
              <a:t>oluşturmayı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5" dirty="0" err="1" smtClean="0">
                <a:latin typeface="Corbel"/>
                <a:cs typeface="Corbel"/>
              </a:rPr>
              <a:t>sağlayan</a:t>
            </a:r>
            <a:r>
              <a:rPr sz="1800" spc="85" dirty="0" smtClean="0">
                <a:latin typeface="Corbel"/>
                <a:cs typeface="Corbel"/>
              </a:rPr>
              <a:t> </a:t>
            </a:r>
            <a:r>
              <a:rPr sz="1800" spc="-15" dirty="0">
                <a:latin typeface="Corbel"/>
                <a:cs typeface="Corbel"/>
              </a:rPr>
              <a:t>sistemdir.</a:t>
            </a:r>
            <a:endParaRPr sz="1800" dirty="0">
              <a:latin typeface="Corbel"/>
              <a:cs typeface="Corbel"/>
            </a:endParaRPr>
          </a:p>
          <a:p>
            <a:pPr marL="256540" indent="-243840">
              <a:lnSpc>
                <a:spcPts val="2215"/>
              </a:lnSpc>
              <a:spcBef>
                <a:spcPts val="865"/>
              </a:spcBef>
              <a:buClr>
                <a:srgbClr val="DA1F28"/>
              </a:buClr>
              <a:buSzPct val="80000"/>
              <a:buAutoNum type="arabicPeriod"/>
              <a:tabLst>
                <a:tab pos="256540" algn="l"/>
              </a:tabLst>
            </a:pP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EMME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ZAMANI: </a:t>
            </a:r>
            <a:r>
              <a:rPr sz="1600" spc="-5" dirty="0">
                <a:latin typeface="Corbel"/>
                <a:cs typeface="Corbel"/>
              </a:rPr>
              <a:t>Piston silindir </a:t>
            </a:r>
            <a:r>
              <a:rPr sz="1600" dirty="0" err="1">
                <a:latin typeface="Corbel"/>
                <a:cs typeface="Corbel"/>
              </a:rPr>
              <a:t>içerisinde</a:t>
            </a:r>
            <a:r>
              <a:rPr sz="1600" dirty="0">
                <a:latin typeface="Corbel"/>
                <a:cs typeface="Corbel"/>
              </a:rPr>
              <a:t> </a:t>
            </a:r>
            <a:r>
              <a:rPr sz="1600" dirty="0" err="1" smtClean="0">
                <a:latin typeface="Corbel"/>
                <a:cs typeface="Corbel"/>
              </a:rPr>
              <a:t>aşağı</a:t>
            </a:r>
            <a:r>
              <a:rPr sz="1600" dirty="0" smtClean="0">
                <a:latin typeface="Corbel"/>
                <a:cs typeface="Corbel"/>
              </a:rPr>
              <a:t> </a:t>
            </a:r>
            <a:r>
              <a:rPr sz="1600" dirty="0" err="1" smtClean="0">
                <a:latin typeface="Corbel"/>
                <a:cs typeface="Corbel"/>
              </a:rPr>
              <a:t>doğru</a:t>
            </a:r>
            <a:r>
              <a:rPr sz="1600" dirty="0" smtClean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inerken, </a:t>
            </a:r>
            <a:r>
              <a:rPr sz="1600" dirty="0">
                <a:latin typeface="Corbel"/>
                <a:cs typeface="Corbel"/>
              </a:rPr>
              <a:t>silindir içerisine sadece 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hava</a:t>
            </a:r>
            <a:endParaRPr sz="1600" dirty="0">
              <a:latin typeface="Corbel"/>
              <a:cs typeface="Corbel"/>
            </a:endParaRPr>
          </a:p>
          <a:p>
            <a:pPr marL="256540">
              <a:lnSpc>
                <a:spcPts val="1735"/>
              </a:lnSpc>
            </a:pPr>
            <a:r>
              <a:rPr sz="1600" spc="-15" dirty="0">
                <a:latin typeface="Corbel"/>
                <a:cs typeface="Corbel"/>
              </a:rPr>
              <a:t>alınır.</a:t>
            </a:r>
            <a:endParaRPr sz="1600" dirty="0">
              <a:latin typeface="Corbel"/>
              <a:cs typeface="Corbel"/>
            </a:endParaRPr>
          </a:p>
          <a:p>
            <a:pPr marL="256540" marR="6985" indent="-243840">
              <a:lnSpc>
                <a:spcPct val="84700"/>
              </a:lnSpc>
              <a:spcBef>
                <a:spcPts val="565"/>
              </a:spcBef>
              <a:buClr>
                <a:srgbClr val="DA1F28"/>
              </a:buClr>
              <a:buSzPct val="80000"/>
              <a:buAutoNum type="arabicPeriod" startAt="2"/>
              <a:tabLst>
                <a:tab pos="256540" algn="l"/>
              </a:tabLst>
            </a:pP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SIKIŞTIRMA ZAMANI: </a:t>
            </a:r>
            <a:r>
              <a:rPr sz="1600" spc="-5" dirty="0">
                <a:latin typeface="Corbel"/>
                <a:cs typeface="Corbel"/>
              </a:rPr>
              <a:t>Silindir </a:t>
            </a:r>
            <a:r>
              <a:rPr sz="1600" dirty="0">
                <a:latin typeface="Corbel"/>
                <a:cs typeface="Corbel"/>
              </a:rPr>
              <a:t>içerisindeki hava </a:t>
            </a:r>
            <a:r>
              <a:rPr sz="1600" spc="-10" dirty="0">
                <a:latin typeface="Corbel"/>
                <a:cs typeface="Corbel"/>
              </a:rPr>
              <a:t>sıkıştırılır, </a:t>
            </a:r>
            <a:r>
              <a:rPr sz="1600" spc="-5" dirty="0">
                <a:latin typeface="Corbel"/>
                <a:cs typeface="Corbel"/>
              </a:rPr>
              <a:t>sıkıştırma sonucunda </a:t>
            </a:r>
            <a:r>
              <a:rPr sz="1600" dirty="0">
                <a:latin typeface="Corbel"/>
                <a:cs typeface="Corbel"/>
              </a:rPr>
              <a:t>havanın  </a:t>
            </a:r>
            <a:r>
              <a:rPr sz="1600" spc="-5" dirty="0">
                <a:latin typeface="Corbel"/>
                <a:cs typeface="Corbel"/>
              </a:rPr>
              <a:t>basıncı </a:t>
            </a:r>
            <a:r>
              <a:rPr sz="1600" spc="-10" dirty="0" err="1">
                <a:latin typeface="Corbel"/>
                <a:cs typeface="Corbel"/>
              </a:rPr>
              <a:t>ve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spc="-5" dirty="0" err="1" smtClean="0">
                <a:latin typeface="Corbel"/>
                <a:cs typeface="Corbel"/>
              </a:rPr>
              <a:t>sıcaklığı</a:t>
            </a:r>
            <a:r>
              <a:rPr sz="1600" spc="65" dirty="0" smtClean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artar.</a:t>
            </a:r>
            <a:endParaRPr sz="1600" dirty="0">
              <a:latin typeface="Corbel"/>
              <a:cs typeface="Corbel"/>
            </a:endParaRPr>
          </a:p>
          <a:p>
            <a:pPr marL="256540" marR="5715" indent="-243840">
              <a:lnSpc>
                <a:spcPct val="84700"/>
              </a:lnSpc>
              <a:spcBef>
                <a:spcPts val="565"/>
              </a:spcBef>
              <a:buClr>
                <a:srgbClr val="DA1F28"/>
              </a:buClr>
              <a:buSzPct val="80000"/>
              <a:buAutoNum type="arabicPeriod" startAt="2"/>
              <a:tabLst>
                <a:tab pos="256540" algn="l"/>
              </a:tabLst>
            </a:pPr>
            <a:r>
              <a:rPr sz="2000" b="1" spc="-15" dirty="0">
                <a:solidFill>
                  <a:srgbClr val="FF0000"/>
                </a:solidFill>
                <a:latin typeface="Corbel"/>
                <a:cs typeface="Corbel"/>
              </a:rPr>
              <a:t>ATEŞLEME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ZAMANI</a:t>
            </a:r>
            <a:r>
              <a:rPr sz="2000" spc="-5" dirty="0">
                <a:solidFill>
                  <a:srgbClr val="FF0000"/>
                </a:solidFill>
                <a:latin typeface="Corbel"/>
                <a:cs typeface="Corbel"/>
              </a:rPr>
              <a:t>: </a:t>
            </a:r>
            <a:r>
              <a:rPr sz="1600" spc="-5" dirty="0">
                <a:latin typeface="Corbel"/>
                <a:cs typeface="Corbel"/>
              </a:rPr>
              <a:t>Sıcak </a:t>
            </a:r>
            <a:r>
              <a:rPr sz="1600" dirty="0">
                <a:latin typeface="Corbel"/>
                <a:cs typeface="Corbel"/>
              </a:rPr>
              <a:t>hava üzerine </a:t>
            </a:r>
            <a:r>
              <a:rPr sz="1600" spc="-5" dirty="0">
                <a:latin typeface="Corbel"/>
                <a:cs typeface="Corbel"/>
              </a:rPr>
              <a:t>enjektör ile motorin püskürtülerek ateşleme </a:t>
            </a:r>
            <a:r>
              <a:rPr sz="1600" dirty="0">
                <a:latin typeface="Corbel"/>
                <a:cs typeface="Corbel"/>
              </a:rPr>
              <a:t>ve  </a:t>
            </a:r>
            <a:r>
              <a:rPr sz="1600" spc="-5" dirty="0">
                <a:latin typeface="Corbel"/>
                <a:cs typeface="Corbel"/>
              </a:rPr>
              <a:t>güç elde</a:t>
            </a:r>
            <a:r>
              <a:rPr sz="1600" spc="-50" dirty="0">
                <a:latin typeface="Corbel"/>
                <a:cs typeface="Corbel"/>
              </a:rPr>
              <a:t> </a:t>
            </a:r>
            <a:r>
              <a:rPr sz="1600" spc="-15" dirty="0">
                <a:latin typeface="Corbel"/>
                <a:cs typeface="Corbel"/>
              </a:rPr>
              <a:t>edilir.</a:t>
            </a:r>
            <a:endParaRPr sz="1600" dirty="0">
              <a:latin typeface="Corbel"/>
              <a:cs typeface="Corbel"/>
            </a:endParaRPr>
          </a:p>
          <a:p>
            <a:pPr marL="256540" indent="-243840">
              <a:lnSpc>
                <a:spcPct val="100000"/>
              </a:lnSpc>
              <a:spcBef>
                <a:spcPts val="200"/>
              </a:spcBef>
              <a:buClr>
                <a:srgbClr val="DA1F28"/>
              </a:buClr>
              <a:buSzPct val="80000"/>
              <a:buAutoNum type="arabicPeriod" startAt="2"/>
              <a:tabLst>
                <a:tab pos="25654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lang="tr-TR" sz="2000" b="1" dirty="0" smtClean="0">
                <a:solidFill>
                  <a:srgbClr val="FF0000"/>
                </a:solidFill>
                <a:latin typeface="Corbel"/>
                <a:cs typeface="Corbel"/>
              </a:rPr>
              <a:t>G</a:t>
            </a:r>
            <a:r>
              <a:rPr sz="2000" b="1" dirty="0" smtClean="0">
                <a:solidFill>
                  <a:srgbClr val="FF0000"/>
                </a:solidFill>
                <a:latin typeface="Corbel"/>
                <a:cs typeface="Corbel"/>
              </a:rPr>
              <a:t>SOZ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ZAMANI: </a:t>
            </a:r>
            <a:r>
              <a:rPr sz="1600" spc="-30" dirty="0">
                <a:latin typeface="Corbel"/>
                <a:cs typeface="Corbel"/>
              </a:rPr>
              <a:t>Yanma </a:t>
            </a:r>
            <a:r>
              <a:rPr sz="1600" spc="-10" dirty="0">
                <a:latin typeface="Corbel"/>
                <a:cs typeface="Corbel"/>
              </a:rPr>
              <a:t>sonucunda </a:t>
            </a:r>
            <a:r>
              <a:rPr sz="1600" spc="-5" dirty="0">
                <a:latin typeface="Corbel"/>
                <a:cs typeface="Corbel"/>
              </a:rPr>
              <a:t>oluşan </a:t>
            </a:r>
            <a:r>
              <a:rPr sz="1600" spc="-15" dirty="0">
                <a:latin typeface="Corbel"/>
                <a:cs typeface="Corbel"/>
              </a:rPr>
              <a:t>gazlar, </a:t>
            </a:r>
            <a:r>
              <a:rPr sz="1600" spc="-5" dirty="0" err="1">
                <a:latin typeface="Corbel"/>
                <a:cs typeface="Corbel"/>
              </a:rPr>
              <a:t>egsoz</a:t>
            </a:r>
            <a:r>
              <a:rPr sz="1600" spc="-5" dirty="0">
                <a:latin typeface="Corbel"/>
                <a:cs typeface="Corbel"/>
              </a:rPr>
              <a:t>  </a:t>
            </a:r>
            <a:r>
              <a:rPr sz="1600" spc="-5" dirty="0" err="1" smtClean="0">
                <a:latin typeface="Corbel"/>
                <a:cs typeface="Corbel"/>
              </a:rPr>
              <a:t>aracılığı</a:t>
            </a:r>
            <a:r>
              <a:rPr sz="1600" spc="-5" dirty="0" smtClean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ile dışarı</a:t>
            </a:r>
            <a:r>
              <a:rPr sz="1600" spc="270" dirty="0">
                <a:latin typeface="Corbel"/>
                <a:cs typeface="Corbel"/>
              </a:rPr>
              <a:t> </a:t>
            </a:r>
            <a:r>
              <a:rPr sz="1600" spc="-15" dirty="0">
                <a:latin typeface="Corbel"/>
                <a:cs typeface="Corbel"/>
              </a:rPr>
              <a:t>atılır.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228559" y="533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DİZEL MOTORLARIN ÇALIŞMA PRENSİBİ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041" y="3751175"/>
            <a:ext cx="4768835" cy="2616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6082" y="4699000"/>
            <a:ext cx="8325484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</a:pPr>
            <a:r>
              <a:rPr sz="2000" b="1" spc="-10" dirty="0">
                <a:solidFill>
                  <a:srgbClr val="2B4976"/>
                </a:solidFill>
                <a:latin typeface="Calibri"/>
                <a:cs typeface="Calibri"/>
              </a:rPr>
              <a:t>Sistemin </a:t>
            </a:r>
            <a:r>
              <a:rPr sz="2000" b="1" dirty="0">
                <a:solidFill>
                  <a:srgbClr val="2B4976"/>
                </a:solidFill>
                <a:latin typeface="Calibri"/>
                <a:cs typeface="Calibri"/>
              </a:rPr>
              <a:t>Çalışması: </a:t>
            </a:r>
            <a:r>
              <a:rPr sz="2000" spc="-20" dirty="0">
                <a:latin typeface="Calibri"/>
                <a:cs typeface="Calibri"/>
              </a:rPr>
              <a:t>Kontak </a:t>
            </a:r>
            <a:r>
              <a:rPr sz="2000" spc="-5" dirty="0">
                <a:latin typeface="Calibri"/>
                <a:cs typeface="Calibri"/>
              </a:rPr>
              <a:t>anahtarının </a:t>
            </a:r>
            <a:r>
              <a:rPr sz="2000" dirty="0">
                <a:latin typeface="Calibri"/>
                <a:cs typeface="Calibri"/>
              </a:rPr>
              <a:t>çevrilmesi ile aküden 12 </a:t>
            </a:r>
            <a:r>
              <a:rPr sz="2000" spc="-10" dirty="0">
                <a:latin typeface="Calibri"/>
                <a:cs typeface="Calibri"/>
              </a:rPr>
              <a:t>voltluk </a:t>
            </a:r>
            <a:r>
              <a:rPr sz="2000" dirty="0">
                <a:latin typeface="Calibri"/>
                <a:cs typeface="Calibri"/>
              </a:rPr>
              <a:t>elektrik  akımı </a:t>
            </a:r>
            <a:r>
              <a:rPr sz="2000" spc="-5" dirty="0">
                <a:latin typeface="Calibri"/>
                <a:cs typeface="Calibri"/>
              </a:rPr>
              <a:t>endüksiyon bobinine </a:t>
            </a:r>
            <a:r>
              <a:rPr sz="2000" spc="-35" dirty="0">
                <a:latin typeface="Calibri"/>
                <a:cs typeface="Calibri"/>
              </a:rPr>
              <a:t>gider, </a:t>
            </a:r>
            <a:r>
              <a:rPr sz="2000" spc="-10" dirty="0">
                <a:latin typeface="Calibri"/>
                <a:cs typeface="Calibri"/>
              </a:rPr>
              <a:t>endüksiyon </a:t>
            </a:r>
            <a:r>
              <a:rPr sz="2000" spc="-5" dirty="0">
                <a:latin typeface="Calibri"/>
                <a:cs typeface="Calibri"/>
              </a:rPr>
              <a:t>bobini bu elektrik </a:t>
            </a:r>
            <a:r>
              <a:rPr sz="2000" dirty="0">
                <a:latin typeface="Calibri"/>
                <a:cs typeface="Calibri"/>
              </a:rPr>
              <a:t>akımını </a:t>
            </a:r>
            <a:r>
              <a:rPr sz="2000" spc="-5" dirty="0">
                <a:latin typeface="Calibri"/>
                <a:cs typeface="Calibri"/>
              </a:rPr>
              <a:t>15.000  ile </a:t>
            </a:r>
            <a:r>
              <a:rPr sz="2000" dirty="0">
                <a:latin typeface="Calibri"/>
                <a:cs typeface="Calibri"/>
              </a:rPr>
              <a:t>25.000 </a:t>
            </a:r>
            <a:r>
              <a:rPr sz="2000" spc="-10" dirty="0">
                <a:latin typeface="Calibri"/>
                <a:cs typeface="Calibri"/>
              </a:rPr>
              <a:t>volt </a:t>
            </a:r>
            <a:r>
              <a:rPr sz="2000" spc="-5" dirty="0">
                <a:latin typeface="Calibri"/>
                <a:cs typeface="Calibri"/>
              </a:rPr>
              <a:t>arasında </a:t>
            </a:r>
            <a:r>
              <a:rPr sz="2000" spc="-10" dirty="0">
                <a:latin typeface="Calibri"/>
                <a:cs typeface="Calibri"/>
              </a:rPr>
              <a:t>yükselterek </a:t>
            </a:r>
            <a:r>
              <a:rPr sz="2000" spc="-5" dirty="0">
                <a:latin typeface="Calibri"/>
                <a:cs typeface="Calibri"/>
              </a:rPr>
              <a:t>distribütöre </a:t>
            </a:r>
            <a:r>
              <a:rPr sz="2000" spc="-25" dirty="0">
                <a:latin typeface="Calibri"/>
                <a:cs typeface="Calibri"/>
              </a:rPr>
              <a:t>gönderir. </a:t>
            </a:r>
            <a:r>
              <a:rPr sz="2000" spc="-5" dirty="0">
                <a:latin typeface="Calibri"/>
                <a:cs typeface="Calibri"/>
              </a:rPr>
              <a:t>Distribütördeki </a:t>
            </a:r>
            <a:r>
              <a:rPr sz="2000" spc="-15" dirty="0">
                <a:latin typeface="Calibri"/>
                <a:cs typeface="Calibri"/>
              </a:rPr>
              <a:t>tevzi  </a:t>
            </a:r>
            <a:r>
              <a:rPr sz="2000" spc="-10" dirty="0">
                <a:latin typeface="Calibri"/>
                <a:cs typeface="Calibri"/>
              </a:rPr>
              <a:t>makarası sayesinde </a:t>
            </a:r>
            <a:r>
              <a:rPr sz="2000" dirty="0">
                <a:latin typeface="Calibri"/>
                <a:cs typeface="Calibri"/>
              </a:rPr>
              <a:t>akım </a:t>
            </a:r>
            <a:r>
              <a:rPr sz="2000" spc="-5" dirty="0">
                <a:latin typeface="Calibri"/>
                <a:cs typeface="Calibri"/>
              </a:rPr>
              <a:t>sırası </a:t>
            </a:r>
            <a:r>
              <a:rPr sz="2000" dirty="0">
                <a:latin typeface="Calibri"/>
                <a:cs typeface="Calibri"/>
              </a:rPr>
              <a:t>ile </a:t>
            </a:r>
            <a:r>
              <a:rPr sz="2000" spc="-5" dirty="0">
                <a:latin typeface="Calibri"/>
                <a:cs typeface="Calibri"/>
              </a:rPr>
              <a:t>bujilere </a:t>
            </a:r>
            <a:r>
              <a:rPr sz="2000" spc="-25" dirty="0">
                <a:latin typeface="Calibri"/>
                <a:cs typeface="Calibri"/>
              </a:rPr>
              <a:t>iletilir. </a:t>
            </a:r>
            <a:r>
              <a:rPr sz="2000" spc="-5" dirty="0">
                <a:latin typeface="Calibri"/>
                <a:cs typeface="Calibri"/>
              </a:rPr>
              <a:t>Bujiye gelen yüksek gerilim  bujinin </a:t>
            </a:r>
            <a:r>
              <a:rPr sz="2000" spc="-5" err="1">
                <a:latin typeface="Calibri"/>
                <a:cs typeface="Calibri"/>
              </a:rPr>
              <a:t>bir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 smtClean="0">
                <a:latin typeface="Calibri"/>
                <a:cs typeface="Calibri"/>
              </a:rPr>
              <a:t>tırnağından </a:t>
            </a:r>
            <a:r>
              <a:rPr sz="2000" spc="-5" smtClean="0">
                <a:latin typeface="Calibri"/>
                <a:cs typeface="Calibri"/>
              </a:rPr>
              <a:t>diğerine </a:t>
            </a:r>
            <a:r>
              <a:rPr sz="2000" spc="-10" dirty="0">
                <a:latin typeface="Calibri"/>
                <a:cs typeface="Calibri"/>
              </a:rPr>
              <a:t>atlarken </a:t>
            </a:r>
            <a:r>
              <a:rPr sz="2000" dirty="0">
                <a:latin typeface="Calibri"/>
                <a:cs typeface="Calibri"/>
              </a:rPr>
              <a:t>kıvılcım </a:t>
            </a:r>
            <a:r>
              <a:rPr sz="2000" spc="-5" dirty="0">
                <a:latin typeface="Calibri"/>
                <a:cs typeface="Calibri"/>
              </a:rPr>
              <a:t>oluşturur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silindir içindeki  </a:t>
            </a:r>
            <a:r>
              <a:rPr sz="2000" spc="-10" dirty="0">
                <a:latin typeface="Calibri"/>
                <a:cs typeface="Calibri"/>
              </a:rPr>
              <a:t>yakıt </a:t>
            </a:r>
            <a:r>
              <a:rPr sz="2000" spc="-15" dirty="0">
                <a:latin typeface="Calibri"/>
                <a:cs typeface="Calibri"/>
              </a:rPr>
              <a:t>hava </a:t>
            </a:r>
            <a:r>
              <a:rPr sz="2000" spc="-5" dirty="0">
                <a:latin typeface="Calibri"/>
                <a:cs typeface="Calibri"/>
              </a:rPr>
              <a:t>karışımını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ateşler.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94748" y="2060575"/>
            <a:ext cx="4668051" cy="214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Metin kutusu 13"/>
          <p:cNvSpPr txBox="1"/>
          <p:nvPr/>
        </p:nvSpPr>
        <p:spPr>
          <a:xfrm>
            <a:off x="1676400" y="914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ATEŞLEME SİSTEMİ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6082" y="1275969"/>
            <a:ext cx="8255634" cy="155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7620" indent="-3175">
              <a:lnSpc>
                <a:spcPct val="100000"/>
              </a:lnSpc>
            </a:pPr>
            <a:r>
              <a:rPr sz="1600" b="1" spc="-5" dirty="0">
                <a:solidFill>
                  <a:srgbClr val="2B4976"/>
                </a:solidFill>
                <a:latin typeface="Calibri"/>
                <a:cs typeface="Calibri"/>
              </a:rPr>
              <a:t>Akü: </a:t>
            </a:r>
            <a:r>
              <a:rPr sz="1600" spc="-5" dirty="0">
                <a:latin typeface="Calibri"/>
                <a:cs typeface="Calibri"/>
              </a:rPr>
              <a:t>Elektrik enerjisini </a:t>
            </a:r>
            <a:r>
              <a:rPr sz="1600" spc="-15" dirty="0">
                <a:latin typeface="Calibri"/>
                <a:cs typeface="Calibri"/>
              </a:rPr>
              <a:t>kimyasal olarak </a:t>
            </a:r>
            <a:r>
              <a:rPr sz="1600" spc="-20" dirty="0">
                <a:latin typeface="Calibri"/>
                <a:cs typeface="Calibri"/>
              </a:rPr>
              <a:t>depolar, </a:t>
            </a:r>
            <a:r>
              <a:rPr sz="1600" spc="-10" err="1">
                <a:latin typeface="Calibri"/>
                <a:cs typeface="Calibri"/>
              </a:rPr>
              <a:t>aracın</a:t>
            </a:r>
            <a:r>
              <a:rPr sz="1600" spc="-10">
                <a:latin typeface="Calibri"/>
                <a:cs typeface="Calibri"/>
              </a:rPr>
              <a:t> </a:t>
            </a:r>
            <a:r>
              <a:rPr sz="1600" spc="-5" smtClean="0">
                <a:latin typeface="Calibri"/>
                <a:cs typeface="Calibri"/>
              </a:rPr>
              <a:t>elektriğe </a:t>
            </a:r>
            <a:r>
              <a:rPr sz="1600" spc="-10" err="1">
                <a:latin typeface="Calibri"/>
                <a:cs typeface="Calibri"/>
              </a:rPr>
              <a:t>ihtiyacı</a:t>
            </a:r>
            <a:r>
              <a:rPr sz="1600" spc="-10">
                <a:latin typeface="Calibri"/>
                <a:cs typeface="Calibri"/>
              </a:rPr>
              <a:t> </a:t>
            </a:r>
            <a:r>
              <a:rPr sz="1600" spc="-5" smtClean="0">
                <a:latin typeface="Calibri"/>
                <a:cs typeface="Calibri"/>
              </a:rPr>
              <a:t>olduğunda </a:t>
            </a:r>
            <a:r>
              <a:rPr sz="1600" spc="-10" dirty="0">
                <a:latin typeface="Calibri"/>
                <a:cs typeface="Calibri"/>
              </a:rPr>
              <a:t>bünyesindeki  </a:t>
            </a:r>
            <a:r>
              <a:rPr sz="1600" spc="-15" dirty="0">
                <a:latin typeface="Calibri"/>
                <a:cs typeface="Calibri"/>
              </a:rPr>
              <a:t>kimyasal </a:t>
            </a:r>
            <a:r>
              <a:rPr sz="1600" spc="-5" dirty="0">
                <a:latin typeface="Calibri"/>
                <a:cs typeface="Calibri"/>
              </a:rPr>
              <a:t>enerjiyi elektrik enerjisine </a:t>
            </a:r>
            <a:r>
              <a:rPr sz="1600" spc="-10" dirty="0">
                <a:latin typeface="Calibri"/>
                <a:cs typeface="Calibri"/>
              </a:rPr>
              <a:t>çevirerek </a:t>
            </a:r>
            <a:r>
              <a:rPr sz="1600" spc="-5" dirty="0">
                <a:latin typeface="Calibri"/>
                <a:cs typeface="Calibri"/>
              </a:rPr>
              <a:t>elektrikli cihazların </a:t>
            </a:r>
            <a:r>
              <a:rPr sz="1600" spc="-5" err="1">
                <a:latin typeface="Calibri"/>
                <a:cs typeface="Calibri"/>
              </a:rPr>
              <a:t>çalışmasını</a:t>
            </a:r>
            <a:r>
              <a:rPr sz="1600" spc="135">
                <a:latin typeface="Calibri"/>
                <a:cs typeface="Calibri"/>
              </a:rPr>
              <a:t> </a:t>
            </a:r>
            <a:r>
              <a:rPr sz="1600" spc="-25" smtClean="0">
                <a:latin typeface="Calibri"/>
                <a:cs typeface="Calibri"/>
              </a:rPr>
              <a:t>sağlar</a:t>
            </a:r>
            <a:r>
              <a:rPr sz="1600" spc="-2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5240" marR="5080" indent="911225" algn="just">
              <a:lnSpc>
                <a:spcPct val="100000"/>
              </a:lnSpc>
              <a:spcBef>
                <a:spcPts val="720"/>
              </a:spcBef>
            </a:pPr>
            <a:r>
              <a:rPr sz="1600" spc="-10" dirty="0">
                <a:latin typeface="Calibri"/>
                <a:cs typeface="Calibri"/>
              </a:rPr>
              <a:t>Araçlarda </a:t>
            </a:r>
            <a:r>
              <a:rPr sz="1600" spc="-5" dirty="0">
                <a:latin typeface="Calibri"/>
                <a:cs typeface="Calibri"/>
              </a:rPr>
              <a:t>iki </a:t>
            </a:r>
            <a:r>
              <a:rPr sz="1600" spc="-15" dirty="0">
                <a:latin typeface="Calibri"/>
                <a:cs typeface="Calibri"/>
              </a:rPr>
              <a:t>tane </a:t>
            </a:r>
            <a:r>
              <a:rPr sz="1600" spc="-5" err="1">
                <a:latin typeface="Calibri"/>
                <a:cs typeface="Calibri"/>
              </a:rPr>
              <a:t>elektrik</a:t>
            </a:r>
            <a:r>
              <a:rPr sz="1600" spc="-5">
                <a:latin typeface="Calibri"/>
                <a:cs typeface="Calibri"/>
              </a:rPr>
              <a:t> </a:t>
            </a:r>
            <a:r>
              <a:rPr sz="1600" spc="-15" smtClean="0">
                <a:latin typeface="Calibri"/>
                <a:cs typeface="Calibri"/>
              </a:rPr>
              <a:t>kaynağı </a:t>
            </a:r>
            <a:r>
              <a:rPr sz="1600" spc="-30" dirty="0">
                <a:latin typeface="Calibri"/>
                <a:cs typeface="Calibri"/>
              </a:rPr>
              <a:t>vardır, </a:t>
            </a:r>
            <a:r>
              <a:rPr sz="1600" spc="-5" dirty="0">
                <a:latin typeface="Calibri"/>
                <a:cs typeface="Calibri"/>
              </a:rPr>
              <a:t>birincisi </a:t>
            </a:r>
            <a:r>
              <a:rPr sz="1600" spc="-10" dirty="0">
                <a:latin typeface="Calibri"/>
                <a:cs typeface="Calibri"/>
              </a:rPr>
              <a:t>akü</a:t>
            </a:r>
            <a:r>
              <a:rPr sz="1600" spc="-10">
                <a:latin typeface="Calibri"/>
                <a:cs typeface="Calibri"/>
              </a:rPr>
              <a:t>, </a:t>
            </a:r>
            <a:r>
              <a:rPr sz="1600" spc="-10" smtClean="0">
                <a:latin typeface="Calibri"/>
                <a:cs typeface="Calibri"/>
              </a:rPr>
              <a:t>diğeri </a:t>
            </a:r>
            <a:r>
              <a:rPr sz="1600" spc="-5" dirty="0">
                <a:latin typeface="Calibri"/>
                <a:cs typeface="Calibri"/>
              </a:rPr>
              <a:t>ise </a:t>
            </a:r>
            <a:r>
              <a:rPr sz="1600" spc="-20" dirty="0">
                <a:latin typeface="Calibri"/>
                <a:cs typeface="Calibri"/>
              </a:rPr>
              <a:t>alternatördür. </a:t>
            </a:r>
            <a:r>
              <a:rPr sz="1600" spc="-5" dirty="0">
                <a:latin typeface="Calibri"/>
                <a:cs typeface="Calibri"/>
              </a:rPr>
              <a:t>Motor  </a:t>
            </a:r>
            <a:r>
              <a:rPr sz="1600" spc="-10" dirty="0">
                <a:latin typeface="Calibri"/>
                <a:cs typeface="Calibri"/>
              </a:rPr>
              <a:t>çalışmazken aracın </a:t>
            </a:r>
            <a:r>
              <a:rPr sz="1600" spc="-5" dirty="0">
                <a:latin typeface="Calibri"/>
                <a:cs typeface="Calibri"/>
              </a:rPr>
              <a:t>tüm elektrik </a:t>
            </a:r>
            <a:r>
              <a:rPr sz="1600" spc="-10" dirty="0">
                <a:latin typeface="Calibri"/>
                <a:cs typeface="Calibri"/>
              </a:rPr>
              <a:t>ihtiyacı </a:t>
            </a:r>
            <a:r>
              <a:rPr sz="1600" spc="-5" dirty="0">
                <a:latin typeface="Calibri"/>
                <a:cs typeface="Calibri"/>
              </a:rPr>
              <a:t>aküden </a:t>
            </a:r>
            <a:r>
              <a:rPr sz="1600" spc="-25" dirty="0">
                <a:latin typeface="Calibri"/>
                <a:cs typeface="Calibri"/>
              </a:rPr>
              <a:t>karşılanır. </a:t>
            </a:r>
            <a:r>
              <a:rPr sz="1600" spc="-5">
                <a:latin typeface="Calibri"/>
                <a:cs typeface="Calibri"/>
              </a:rPr>
              <a:t>Motor </a:t>
            </a:r>
            <a:r>
              <a:rPr sz="1600" spc="-10" smtClean="0">
                <a:latin typeface="Calibri"/>
                <a:cs typeface="Calibri"/>
              </a:rPr>
              <a:t>çalıştığı </a:t>
            </a:r>
            <a:r>
              <a:rPr sz="1600" spc="-5" dirty="0">
                <a:latin typeface="Calibri"/>
                <a:cs typeface="Calibri"/>
              </a:rPr>
              <a:t>sürece ise enerji  </a:t>
            </a:r>
            <a:r>
              <a:rPr sz="1600" spc="-10" err="1">
                <a:latin typeface="Calibri"/>
                <a:cs typeface="Calibri"/>
              </a:rPr>
              <a:t>alternatörden</a:t>
            </a:r>
            <a:r>
              <a:rPr sz="1600" spc="-10">
                <a:latin typeface="Calibri"/>
                <a:cs typeface="Calibri"/>
              </a:rPr>
              <a:t> </a:t>
            </a:r>
            <a:r>
              <a:rPr sz="1600" spc="-25" smtClean="0">
                <a:latin typeface="Calibri"/>
                <a:cs typeface="Calibri"/>
              </a:rPr>
              <a:t>sağlanır</a:t>
            </a:r>
            <a:r>
              <a:rPr sz="1600" spc="-25" dirty="0">
                <a:latin typeface="Calibri"/>
                <a:cs typeface="Calibri"/>
              </a:rPr>
              <a:t>. </a:t>
            </a:r>
            <a:r>
              <a:rPr sz="1600" spc="-10" dirty="0">
                <a:latin typeface="Calibri"/>
                <a:cs typeface="Calibri"/>
              </a:rPr>
              <a:t>Alternatör motordan </a:t>
            </a:r>
            <a:r>
              <a:rPr sz="1600" spc="-15" dirty="0">
                <a:latin typeface="Calibri"/>
                <a:cs typeface="Calibri"/>
              </a:rPr>
              <a:t>hareket </a:t>
            </a:r>
            <a:r>
              <a:rPr sz="1600" spc="-10" dirty="0">
                <a:latin typeface="Calibri"/>
                <a:cs typeface="Calibri"/>
              </a:rPr>
              <a:t>alarak </a:t>
            </a:r>
            <a:r>
              <a:rPr sz="1600" spc="-25" dirty="0">
                <a:latin typeface="Calibri"/>
                <a:cs typeface="Calibri"/>
              </a:rPr>
              <a:t>çalışır, </a:t>
            </a:r>
            <a:r>
              <a:rPr sz="1600" spc="-10" dirty="0">
                <a:latin typeface="Calibri"/>
                <a:cs typeface="Calibri"/>
              </a:rPr>
              <a:t>mekanik </a:t>
            </a:r>
            <a:r>
              <a:rPr sz="1600" spc="-15" dirty="0">
                <a:latin typeface="Calibri"/>
                <a:cs typeface="Calibri"/>
              </a:rPr>
              <a:t>hareketten </a:t>
            </a:r>
            <a:r>
              <a:rPr sz="1600" spc="-5" dirty="0">
                <a:latin typeface="Calibri"/>
                <a:cs typeface="Calibri"/>
              </a:rPr>
              <a:t>elektrik  </a:t>
            </a:r>
            <a:r>
              <a:rPr sz="1600" spc="-30" dirty="0">
                <a:latin typeface="Calibri"/>
                <a:cs typeface="Calibri"/>
              </a:rPr>
              <a:t>üretir,  </a:t>
            </a:r>
            <a:r>
              <a:rPr sz="1600" spc="-10" dirty="0">
                <a:latin typeface="Calibri"/>
                <a:cs typeface="Calibri"/>
              </a:rPr>
              <a:t>aracın </a:t>
            </a:r>
            <a:r>
              <a:rPr sz="1600" spc="-5" dirty="0">
                <a:latin typeface="Calibri"/>
                <a:cs typeface="Calibri"/>
              </a:rPr>
              <a:t>tüm elektrik </a:t>
            </a:r>
            <a:r>
              <a:rPr sz="1600" spc="-10" dirty="0">
                <a:latin typeface="Calibri"/>
                <a:cs typeface="Calibri"/>
              </a:rPr>
              <a:t>ihtiyacını karşılar ve </a:t>
            </a:r>
            <a:r>
              <a:rPr sz="1600" spc="-5" dirty="0">
                <a:latin typeface="Calibri"/>
                <a:cs typeface="Calibri"/>
              </a:rPr>
              <a:t>aküyü şarj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eder.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6526" y="2916237"/>
            <a:ext cx="3824224" cy="335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087" y="3860736"/>
            <a:ext cx="2711450" cy="2027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Metin kutusu 9"/>
          <p:cNvSpPr txBox="1"/>
          <p:nvPr/>
        </p:nvSpPr>
        <p:spPr>
          <a:xfrm>
            <a:off x="1828800" y="838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ATEŞLEME SİSTEMİNİN PARÇALARI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404749"/>
            <a:ext cx="8353425" cy="453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8391" y="5116321"/>
            <a:ext cx="8180705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Akümülatörün </a:t>
            </a:r>
            <a:r>
              <a:rPr sz="1800" spc="-10" dirty="0">
                <a:latin typeface="Calibri"/>
                <a:cs typeface="Calibri"/>
              </a:rPr>
              <a:t>üzerinde </a:t>
            </a:r>
            <a:r>
              <a:rPr sz="1800" dirty="0">
                <a:latin typeface="Calibri"/>
                <a:cs typeface="Calibri"/>
              </a:rPr>
              <a:t>( + )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dirty="0">
                <a:latin typeface="Calibri"/>
                <a:cs typeface="Calibri"/>
              </a:rPr>
              <a:t>( - ) </a:t>
            </a:r>
            <a:r>
              <a:rPr sz="1800" spc="-5" dirty="0">
                <a:latin typeface="Calibri"/>
                <a:cs typeface="Calibri"/>
              </a:rPr>
              <a:t>olmak </a:t>
            </a:r>
            <a:r>
              <a:rPr sz="1800" spc="-15" dirty="0">
                <a:latin typeface="Calibri"/>
                <a:cs typeface="Calibri"/>
              </a:rPr>
              <a:t>üzere </a:t>
            </a:r>
            <a:r>
              <a:rPr sz="1800" spc="-5" dirty="0">
                <a:latin typeface="Calibri"/>
                <a:cs typeface="Calibri"/>
              </a:rPr>
              <a:t>iki </a:t>
            </a:r>
            <a:r>
              <a:rPr sz="1800" spc="-10" dirty="0">
                <a:latin typeface="Calibri"/>
                <a:cs typeface="Calibri"/>
              </a:rPr>
              <a:t>tane kutup </a:t>
            </a:r>
            <a:r>
              <a:rPr sz="1800" dirty="0">
                <a:latin typeface="Calibri"/>
                <a:cs typeface="Calibri"/>
              </a:rPr>
              <a:t>başı </a:t>
            </a:r>
            <a:r>
              <a:rPr sz="1800" spc="-35" dirty="0">
                <a:latin typeface="Calibri"/>
                <a:cs typeface="Calibri"/>
              </a:rPr>
              <a:t>vardır. </a:t>
            </a:r>
            <a:r>
              <a:rPr sz="1800" dirty="0">
                <a:latin typeface="Calibri"/>
                <a:cs typeface="Calibri"/>
              </a:rPr>
              <a:t>( + ) </a:t>
            </a:r>
            <a:r>
              <a:rPr sz="1800" spc="-10" dirty="0">
                <a:latin typeface="Calibri"/>
                <a:cs typeface="Calibri"/>
              </a:rPr>
              <a:t>kutup  </a:t>
            </a:r>
            <a:r>
              <a:rPr sz="1800" err="1">
                <a:latin typeface="Calibri"/>
                <a:cs typeface="Calibri"/>
              </a:rPr>
              <a:t>başı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5" smtClean="0">
                <a:latin typeface="Calibri"/>
                <a:cs typeface="Calibri"/>
              </a:rPr>
              <a:t>diğerine </a:t>
            </a:r>
            <a:r>
              <a:rPr sz="1800" spc="-10" dirty="0">
                <a:latin typeface="Calibri"/>
                <a:cs typeface="Calibri"/>
              </a:rPr>
              <a:t>göre </a:t>
            </a:r>
            <a:r>
              <a:rPr sz="1800" spc="-5" dirty="0">
                <a:latin typeface="Calibri"/>
                <a:cs typeface="Calibri"/>
              </a:rPr>
              <a:t>daha kalındır ve </a:t>
            </a:r>
            <a:r>
              <a:rPr sz="1800" spc="-10" dirty="0">
                <a:latin typeface="Calibri"/>
                <a:cs typeface="Calibri"/>
              </a:rPr>
              <a:t>çevresinde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kırmızı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halka </a:t>
            </a:r>
            <a:r>
              <a:rPr sz="1800" spc="-20" dirty="0">
                <a:latin typeface="Calibri"/>
                <a:cs typeface="Calibri"/>
              </a:rPr>
              <a:t>bulunabilir. </a:t>
            </a:r>
            <a:r>
              <a:rPr sz="1800" dirty="0">
                <a:latin typeface="Calibri"/>
                <a:cs typeface="Calibri"/>
              </a:rPr>
              <a:t>Akünün  </a:t>
            </a:r>
            <a:r>
              <a:rPr sz="1800" spc="-10" dirty="0">
                <a:latin typeface="Calibri"/>
                <a:cs typeface="Calibri"/>
              </a:rPr>
              <a:t>kutup </a:t>
            </a:r>
            <a:r>
              <a:rPr sz="1800" dirty="0">
                <a:latin typeface="Calibri"/>
                <a:cs typeface="Calibri"/>
              </a:rPr>
              <a:t>başı </a:t>
            </a:r>
            <a:r>
              <a:rPr sz="1800" spc="-5" dirty="0">
                <a:latin typeface="Calibri"/>
                <a:cs typeface="Calibri"/>
              </a:rPr>
              <a:t>kabloları </a:t>
            </a:r>
            <a:r>
              <a:rPr sz="1800" spc="-15" dirty="0">
                <a:latin typeface="Calibri"/>
                <a:cs typeface="Calibri"/>
              </a:rPr>
              <a:t>takılırken </a:t>
            </a:r>
            <a:r>
              <a:rPr sz="1800" spc="-5" dirty="0">
                <a:latin typeface="Calibri"/>
                <a:cs typeface="Calibri"/>
              </a:rPr>
              <a:t>ilk </a:t>
            </a:r>
            <a:r>
              <a:rPr sz="1800" spc="-10" dirty="0">
                <a:latin typeface="Calibri"/>
                <a:cs typeface="Calibri"/>
              </a:rPr>
              <a:t>olarak </a:t>
            </a:r>
            <a:r>
              <a:rPr sz="1800" dirty="0">
                <a:latin typeface="Calibri"/>
                <a:cs typeface="Calibri"/>
              </a:rPr>
              <a:t>( + ) </a:t>
            </a:r>
            <a:r>
              <a:rPr sz="1800" spc="-10" dirty="0">
                <a:latin typeface="Calibri"/>
                <a:cs typeface="Calibri"/>
              </a:rPr>
              <a:t>kutup </a:t>
            </a:r>
            <a:r>
              <a:rPr sz="1800" spc="-5" err="1">
                <a:latin typeface="Calibri"/>
                <a:cs typeface="Calibri"/>
              </a:rPr>
              <a:t>başının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5" smtClean="0">
                <a:latin typeface="Calibri"/>
                <a:cs typeface="Calibri"/>
              </a:rPr>
              <a:t>bağlantısı </a:t>
            </a:r>
            <a:r>
              <a:rPr sz="1800" spc="-30" dirty="0">
                <a:latin typeface="Calibri"/>
                <a:cs typeface="Calibri"/>
              </a:rPr>
              <a:t>yapılır. </a:t>
            </a:r>
            <a:r>
              <a:rPr sz="1800" spc="-20" dirty="0">
                <a:latin typeface="Calibri"/>
                <a:cs typeface="Calibri"/>
              </a:rPr>
              <a:t>Sökerken </a:t>
            </a:r>
            <a:r>
              <a:rPr sz="1800" spc="-5" dirty="0">
                <a:latin typeface="Calibri"/>
                <a:cs typeface="Calibri"/>
              </a:rPr>
              <a:t>ise  ilk </a:t>
            </a:r>
            <a:r>
              <a:rPr sz="1800" spc="-10" dirty="0">
                <a:latin typeface="Calibri"/>
                <a:cs typeface="Calibri"/>
              </a:rPr>
              <a:t>olarak </a:t>
            </a:r>
            <a:r>
              <a:rPr sz="1800" spc="-5" dirty="0">
                <a:latin typeface="Calibri"/>
                <a:cs typeface="Calibri"/>
              </a:rPr>
              <a:t>(-) </a:t>
            </a:r>
            <a:r>
              <a:rPr sz="1800" spc="-10" dirty="0">
                <a:latin typeface="Calibri"/>
                <a:cs typeface="Calibri"/>
              </a:rPr>
              <a:t>kutup </a:t>
            </a:r>
            <a:r>
              <a:rPr sz="1800" dirty="0">
                <a:latin typeface="Calibri"/>
                <a:cs typeface="Calibri"/>
              </a:rPr>
              <a:t>başı </a:t>
            </a:r>
            <a:r>
              <a:rPr sz="1800" spc="-10" dirty="0">
                <a:latin typeface="Calibri"/>
                <a:cs typeface="Calibri"/>
              </a:rPr>
              <a:t>kablosu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sökülür.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5551" y="620648"/>
            <a:ext cx="5240274" cy="357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0712" y="4432807"/>
            <a:ext cx="8272780" cy="192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815" indent="36703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Akünün içerisindeki </a:t>
            </a:r>
            <a:r>
              <a:rPr sz="1600" spc="-10" dirty="0">
                <a:latin typeface="Calibri"/>
                <a:cs typeface="Calibri"/>
              </a:rPr>
              <a:t>sıvıya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elektrolit </a:t>
            </a:r>
            <a:r>
              <a:rPr sz="1600" spc="-35" dirty="0">
                <a:latin typeface="Calibri"/>
                <a:cs typeface="Calibri"/>
              </a:rPr>
              <a:t>denir. </a:t>
            </a:r>
            <a:r>
              <a:rPr sz="1600" spc="-10" dirty="0">
                <a:latin typeface="Calibri"/>
                <a:cs typeface="Calibri"/>
              </a:rPr>
              <a:t>Elektrolit saf </a:t>
            </a:r>
            <a:r>
              <a:rPr sz="1600" spc="-5" dirty="0">
                <a:latin typeface="Calibri"/>
                <a:cs typeface="Calibri"/>
              </a:rPr>
              <a:t>su ile asit </a:t>
            </a:r>
            <a:r>
              <a:rPr sz="1600" spc="-25" dirty="0">
                <a:latin typeface="Calibri"/>
                <a:cs typeface="Calibri"/>
              </a:rPr>
              <a:t>karışımıdır. </a:t>
            </a:r>
            <a:r>
              <a:rPr sz="1600" spc="-5" dirty="0">
                <a:latin typeface="Calibri"/>
                <a:cs typeface="Calibri"/>
              </a:rPr>
              <a:t>Akünün  içerisindeki </a:t>
            </a:r>
            <a:r>
              <a:rPr sz="1600" spc="-10" dirty="0">
                <a:latin typeface="Calibri"/>
                <a:cs typeface="Calibri"/>
              </a:rPr>
              <a:t>elektrolitin seviyesi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plakaların 1 cm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üzerinde </a:t>
            </a:r>
            <a:r>
              <a:rPr sz="1600" spc="-20" dirty="0">
                <a:latin typeface="Calibri"/>
                <a:cs typeface="Calibri"/>
              </a:rPr>
              <a:t>olmalıdır. </a:t>
            </a:r>
            <a:r>
              <a:rPr sz="1600" spc="-10" dirty="0">
                <a:latin typeface="Calibri"/>
                <a:cs typeface="Calibri"/>
              </a:rPr>
              <a:t>Akünün </a:t>
            </a:r>
            <a:r>
              <a:rPr sz="1600" spc="-5" dirty="0">
                <a:latin typeface="Calibri"/>
                <a:cs typeface="Calibri"/>
              </a:rPr>
              <a:t>elektrolit </a:t>
            </a:r>
            <a:r>
              <a:rPr sz="1600" spc="-10" dirty="0">
                <a:latin typeface="Calibri"/>
                <a:cs typeface="Calibri"/>
              </a:rPr>
              <a:t>seviyesi  azalırsa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saf su </a:t>
            </a:r>
            <a:r>
              <a:rPr sz="1600" spc="-10" dirty="0">
                <a:latin typeface="Calibri"/>
                <a:cs typeface="Calibri"/>
              </a:rPr>
              <a:t>ilave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edilir</a:t>
            </a:r>
            <a:r>
              <a:rPr sz="1600" b="1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329565" indent="-264795">
              <a:lnSpc>
                <a:spcPct val="100000"/>
              </a:lnSpc>
              <a:spcBef>
                <a:spcPts val="1225"/>
              </a:spcBef>
              <a:buClr>
                <a:srgbClr val="2CA1BE"/>
              </a:buClr>
              <a:buSzPct val="79166"/>
              <a:buFont typeface="Wingdings 2"/>
              <a:buChar char=""/>
              <a:tabLst>
                <a:tab pos="329565" algn="l"/>
                <a:tab pos="330200" algn="l"/>
              </a:tabLst>
            </a:pPr>
            <a:r>
              <a:rPr sz="1200" spc="-5" smtClean="0">
                <a:latin typeface="Verdana"/>
                <a:cs typeface="Verdana"/>
              </a:rPr>
              <a:t>Soğuk </a:t>
            </a:r>
            <a:r>
              <a:rPr sz="1200" spc="-10" dirty="0">
                <a:latin typeface="Verdana"/>
                <a:cs typeface="Verdana"/>
              </a:rPr>
              <a:t>havalarda </a:t>
            </a:r>
            <a:r>
              <a:rPr sz="1200" spc="-5" dirty="0">
                <a:latin typeface="Verdana"/>
                <a:cs typeface="Verdana"/>
              </a:rPr>
              <a:t>akünün donmaması için tam </a:t>
            </a:r>
            <a:r>
              <a:rPr sz="1200" dirty="0">
                <a:latin typeface="Verdana"/>
                <a:cs typeface="Verdana"/>
              </a:rPr>
              <a:t>şarj</a:t>
            </a:r>
            <a:r>
              <a:rPr sz="1200" spc="15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yapılır.</a:t>
            </a:r>
            <a:endParaRPr sz="1200" dirty="0">
              <a:latin typeface="Verdana"/>
              <a:cs typeface="Verdana"/>
            </a:endParaRPr>
          </a:p>
          <a:p>
            <a:pPr marL="32956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9166"/>
              <a:buFont typeface="Wingdings 2"/>
              <a:buChar char=""/>
              <a:tabLst>
                <a:tab pos="329565" algn="l"/>
                <a:tab pos="330200" algn="l"/>
              </a:tabLst>
            </a:pPr>
            <a:r>
              <a:rPr sz="1200" spc="-5" dirty="0">
                <a:latin typeface="Verdana"/>
                <a:cs typeface="Verdana"/>
              </a:rPr>
              <a:t>Akünün kutup başları oksitlenmişse sıcak su </a:t>
            </a:r>
            <a:r>
              <a:rPr sz="1200" spc="-15" dirty="0">
                <a:latin typeface="Verdana"/>
                <a:cs typeface="Verdana"/>
              </a:rPr>
              <a:t>veya </a:t>
            </a:r>
            <a:r>
              <a:rPr sz="1200" spc="-5" dirty="0">
                <a:latin typeface="Verdana"/>
                <a:cs typeface="Verdana"/>
              </a:rPr>
              <a:t>sodalı su </a:t>
            </a:r>
            <a:r>
              <a:rPr sz="1200" spc="-10" dirty="0">
                <a:latin typeface="Verdana"/>
                <a:cs typeface="Verdana"/>
              </a:rPr>
              <a:t>ile</a:t>
            </a:r>
            <a:r>
              <a:rPr sz="1200" spc="2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temizlenir.</a:t>
            </a:r>
            <a:endParaRPr sz="1200" dirty="0">
              <a:latin typeface="Verdana"/>
              <a:cs typeface="Verdana"/>
            </a:endParaRPr>
          </a:p>
          <a:p>
            <a:pPr marL="32956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9166"/>
              <a:buFont typeface="Wingdings 2"/>
              <a:buChar char=""/>
              <a:tabLst>
                <a:tab pos="329565" algn="l"/>
                <a:tab pos="330200" algn="l"/>
              </a:tabLst>
            </a:pPr>
            <a:r>
              <a:rPr sz="1200" spc="-5" dirty="0">
                <a:latin typeface="Verdana"/>
                <a:cs typeface="Verdana"/>
              </a:rPr>
              <a:t>Akünün kendi </a:t>
            </a:r>
            <a:r>
              <a:rPr sz="1200" spc="-10" dirty="0">
                <a:latin typeface="Verdana"/>
                <a:cs typeface="Verdana"/>
              </a:rPr>
              <a:t>kendine </a:t>
            </a:r>
            <a:r>
              <a:rPr sz="1200" spc="-5" dirty="0">
                <a:latin typeface="Verdana"/>
                <a:cs typeface="Verdana"/>
              </a:rPr>
              <a:t>boşalmaması için üst yüzeyinin temiz </a:t>
            </a:r>
            <a:r>
              <a:rPr sz="1200" spc="-5" err="1">
                <a:latin typeface="Verdana"/>
                <a:cs typeface="Verdana"/>
              </a:rPr>
              <a:t>olması</a:t>
            </a:r>
            <a:r>
              <a:rPr sz="1200" spc="180">
                <a:latin typeface="Verdana"/>
                <a:cs typeface="Verdana"/>
              </a:rPr>
              <a:t> </a:t>
            </a:r>
            <a:r>
              <a:rPr sz="1200" spc="-25" smtClean="0">
                <a:latin typeface="Verdana"/>
                <a:cs typeface="Verdana"/>
              </a:rPr>
              <a:t>sağlanır</a:t>
            </a:r>
            <a:r>
              <a:rPr sz="1200" spc="-25" dirty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  <a:p>
            <a:pPr marL="329565" marR="5080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9166"/>
              <a:buFont typeface="Wingdings 2"/>
              <a:buChar char=""/>
              <a:tabLst>
                <a:tab pos="329565" algn="l"/>
                <a:tab pos="330200" algn="l"/>
              </a:tabLst>
            </a:pPr>
            <a:r>
              <a:rPr sz="1200" spc="-5" dirty="0">
                <a:latin typeface="Verdana"/>
                <a:cs typeface="Verdana"/>
              </a:rPr>
              <a:t>Akünün </a:t>
            </a:r>
            <a:r>
              <a:rPr sz="1200" dirty="0">
                <a:latin typeface="Verdana"/>
                <a:cs typeface="Verdana"/>
              </a:rPr>
              <a:t>kutup </a:t>
            </a:r>
            <a:r>
              <a:rPr sz="1200" spc="-5" dirty="0">
                <a:latin typeface="Verdana"/>
                <a:cs typeface="Verdana"/>
              </a:rPr>
              <a:t>başlarının her ikisine temas edecek bir biçimde üzerine metal bir cisim, </a:t>
            </a:r>
            <a:r>
              <a:rPr sz="1200" dirty="0">
                <a:latin typeface="Verdana"/>
                <a:cs typeface="Verdana"/>
              </a:rPr>
              <a:t>anahtar </a:t>
            </a:r>
            <a:r>
              <a:rPr sz="1200" spc="-5" dirty="0">
                <a:latin typeface="Verdana"/>
                <a:cs typeface="Verdana"/>
              </a:rPr>
              <a:t>gibi  nesneler konulursa kısa devre olur </a:t>
            </a:r>
            <a:r>
              <a:rPr sz="1200" spc="-10" dirty="0">
                <a:latin typeface="Verdana"/>
                <a:cs typeface="Verdana"/>
              </a:rPr>
              <a:t>ve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patlar.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25" y="3567176"/>
            <a:ext cx="1871726" cy="174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4751" y="5289550"/>
            <a:ext cx="2805049" cy="1109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1425" y="3849687"/>
            <a:ext cx="1714500" cy="1246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2226" y="3855973"/>
            <a:ext cx="1642999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2776" y="3656457"/>
            <a:ext cx="661987" cy="151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5776" y="3965130"/>
            <a:ext cx="1058862" cy="862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4908" y="982853"/>
            <a:ext cx="8325484" cy="249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6985" indent="-3175">
              <a:lnSpc>
                <a:spcPct val="100000"/>
              </a:lnSpc>
            </a:pPr>
            <a:r>
              <a:rPr sz="1400" b="1" spc="-5" dirty="0">
                <a:solidFill>
                  <a:srgbClr val="006FC0"/>
                </a:solidFill>
                <a:latin typeface="Verdana"/>
                <a:cs typeface="Verdana"/>
              </a:rPr>
              <a:t>Kontak </a:t>
            </a: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Anahtarı</a:t>
            </a:r>
            <a:r>
              <a:rPr sz="1400" dirty="0">
                <a:latin typeface="Verdana"/>
                <a:cs typeface="Verdana"/>
              </a:rPr>
              <a:t>: </a:t>
            </a:r>
            <a:r>
              <a:rPr sz="1200" spc="-10" dirty="0">
                <a:latin typeface="Verdana"/>
                <a:cs typeface="Verdana"/>
              </a:rPr>
              <a:t>Aracın </a:t>
            </a:r>
            <a:r>
              <a:rPr sz="1200" spc="-5" dirty="0">
                <a:latin typeface="Verdana"/>
                <a:cs typeface="Verdana"/>
              </a:rPr>
              <a:t>elektrik devresini </a:t>
            </a:r>
            <a:r>
              <a:rPr sz="1200" dirty="0">
                <a:latin typeface="Verdana"/>
                <a:cs typeface="Verdana"/>
              </a:rPr>
              <a:t>açan – kapatan, </a:t>
            </a:r>
            <a:r>
              <a:rPr sz="1200" spc="-5" dirty="0">
                <a:latin typeface="Verdana"/>
                <a:cs typeface="Verdana"/>
              </a:rPr>
              <a:t>motoru çalıştıran </a:t>
            </a:r>
            <a:r>
              <a:rPr sz="1200" spc="-10" dirty="0">
                <a:latin typeface="Verdana"/>
                <a:cs typeface="Verdana"/>
              </a:rPr>
              <a:t>ve </a:t>
            </a:r>
            <a:r>
              <a:rPr sz="1200" spc="-5" dirty="0">
                <a:latin typeface="Verdana"/>
                <a:cs typeface="Verdana"/>
              </a:rPr>
              <a:t>durduran anahtara  kontak anahtarı </a:t>
            </a:r>
            <a:r>
              <a:rPr sz="1200" spc="-35" dirty="0">
                <a:latin typeface="Verdana"/>
                <a:cs typeface="Verdana"/>
              </a:rPr>
              <a:t>denir.</a:t>
            </a:r>
            <a:endParaRPr sz="1200" dirty="0">
              <a:latin typeface="Verdana"/>
              <a:cs typeface="Verdana"/>
            </a:endParaRPr>
          </a:p>
          <a:p>
            <a:pPr marL="15240" marR="5080" indent="-3175">
              <a:lnSpc>
                <a:spcPct val="100000"/>
              </a:lnSpc>
              <a:spcBef>
                <a:spcPts val="725"/>
              </a:spcBef>
            </a:pP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Endüksiyon </a:t>
            </a:r>
            <a:r>
              <a:rPr sz="1400" b="1" spc="-5" dirty="0">
                <a:solidFill>
                  <a:srgbClr val="006FC0"/>
                </a:solidFill>
                <a:latin typeface="Verdana"/>
                <a:cs typeface="Verdana"/>
              </a:rPr>
              <a:t>Bobini</a:t>
            </a:r>
            <a:r>
              <a:rPr sz="1400" spc="-5" dirty="0">
                <a:latin typeface="Verdana"/>
                <a:cs typeface="Verdana"/>
              </a:rPr>
              <a:t>: </a:t>
            </a:r>
            <a:r>
              <a:rPr sz="1200" spc="-5" dirty="0">
                <a:latin typeface="Verdana"/>
                <a:cs typeface="Verdana"/>
              </a:rPr>
              <a:t>Akünün </a:t>
            </a:r>
            <a:r>
              <a:rPr sz="1200" dirty="0">
                <a:latin typeface="Verdana"/>
                <a:cs typeface="Verdana"/>
              </a:rPr>
              <a:t>12 </a:t>
            </a:r>
            <a:r>
              <a:rPr sz="1200" spc="-15" dirty="0">
                <a:latin typeface="Verdana"/>
                <a:cs typeface="Verdana"/>
              </a:rPr>
              <a:t>Voltluk </a:t>
            </a:r>
            <a:r>
              <a:rPr sz="1200" spc="-5" dirty="0">
                <a:latin typeface="Verdana"/>
                <a:cs typeface="Verdana"/>
              </a:rPr>
              <a:t>enerjisini </a:t>
            </a:r>
            <a:r>
              <a:rPr sz="1200" dirty="0">
                <a:latin typeface="Verdana"/>
                <a:cs typeface="Verdana"/>
              </a:rPr>
              <a:t>15.000 </a:t>
            </a:r>
            <a:r>
              <a:rPr sz="1200" spc="-10" dirty="0">
                <a:latin typeface="Verdana"/>
                <a:cs typeface="Verdana"/>
              </a:rPr>
              <a:t>ile </a:t>
            </a:r>
            <a:r>
              <a:rPr sz="1200" spc="-5" dirty="0">
                <a:latin typeface="Verdana"/>
                <a:cs typeface="Verdana"/>
              </a:rPr>
              <a:t>25.000 </a:t>
            </a:r>
            <a:r>
              <a:rPr sz="1200" spc="-10" dirty="0">
                <a:latin typeface="Verdana"/>
                <a:cs typeface="Verdana"/>
              </a:rPr>
              <a:t>volt </a:t>
            </a:r>
            <a:r>
              <a:rPr sz="1200" spc="-5" dirty="0">
                <a:latin typeface="Verdana"/>
                <a:cs typeface="Verdana"/>
              </a:rPr>
              <a:t>arasında yükselten. </a:t>
            </a:r>
            <a:r>
              <a:rPr sz="1200" dirty="0">
                <a:latin typeface="Verdana"/>
                <a:cs typeface="Verdana"/>
              </a:rPr>
              <a:t>Yüksek  </a:t>
            </a:r>
            <a:r>
              <a:rPr sz="1200" spc="-5" dirty="0">
                <a:latin typeface="Verdana"/>
                <a:cs typeface="Verdana"/>
              </a:rPr>
              <a:t>gerilim üreten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parçadır.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b="1" spc="-5" dirty="0">
                <a:solidFill>
                  <a:srgbClr val="006FC0"/>
                </a:solidFill>
                <a:latin typeface="Verdana"/>
                <a:cs typeface="Verdana"/>
              </a:rPr>
              <a:t>Distribütör</a:t>
            </a:r>
            <a:r>
              <a:rPr sz="1400" spc="-5" dirty="0">
                <a:solidFill>
                  <a:srgbClr val="006FC0"/>
                </a:solidFill>
                <a:latin typeface="Verdana"/>
                <a:cs typeface="Verdana"/>
              </a:rPr>
              <a:t>: </a:t>
            </a:r>
            <a:r>
              <a:rPr sz="1200" spc="-10" dirty="0">
                <a:latin typeface="Verdana"/>
                <a:cs typeface="Verdana"/>
              </a:rPr>
              <a:t>Sırası </a:t>
            </a:r>
            <a:r>
              <a:rPr sz="1200" spc="-5" dirty="0">
                <a:latin typeface="Verdana"/>
                <a:cs typeface="Verdana"/>
              </a:rPr>
              <a:t>gelen </a:t>
            </a:r>
            <a:r>
              <a:rPr sz="1200" spc="-10" dirty="0">
                <a:latin typeface="Verdana"/>
                <a:cs typeface="Verdana"/>
              </a:rPr>
              <a:t>bujiye </a:t>
            </a:r>
            <a:r>
              <a:rPr sz="1200" spc="-5" dirty="0">
                <a:latin typeface="Verdana"/>
                <a:cs typeface="Verdana"/>
              </a:rPr>
              <a:t>elektrik akımı</a:t>
            </a:r>
            <a:r>
              <a:rPr sz="1200" spc="9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verir.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spc="-5" dirty="0">
                <a:solidFill>
                  <a:srgbClr val="006FC0"/>
                </a:solidFill>
                <a:latin typeface="Verdana"/>
                <a:cs typeface="Verdana"/>
              </a:rPr>
              <a:t>Buji</a:t>
            </a:r>
            <a:r>
              <a:rPr sz="1400" spc="-5" dirty="0">
                <a:solidFill>
                  <a:srgbClr val="006FC0"/>
                </a:solidFill>
                <a:latin typeface="Verdana"/>
                <a:cs typeface="Verdana"/>
              </a:rPr>
              <a:t>: </a:t>
            </a:r>
            <a:r>
              <a:rPr sz="1200" spc="-5" dirty="0" err="1">
                <a:latin typeface="Verdana"/>
                <a:cs typeface="Verdana"/>
              </a:rPr>
              <a:t>Ateşlemeyi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30" dirty="0" err="1" smtClean="0">
                <a:latin typeface="Verdana"/>
                <a:cs typeface="Verdana"/>
              </a:rPr>
              <a:t>sağlar</a:t>
            </a:r>
            <a:r>
              <a:rPr sz="1200" spc="-30" dirty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  <a:p>
            <a:pPr marL="15240" marR="5080" indent="911225" algn="just">
              <a:lnSpc>
                <a:spcPct val="101299"/>
              </a:lnSpc>
              <a:spcBef>
                <a:spcPts val="900"/>
              </a:spcBef>
            </a:pPr>
            <a:r>
              <a:rPr sz="1200" spc="-5" dirty="0">
                <a:latin typeface="Verdana"/>
                <a:cs typeface="Verdana"/>
              </a:rPr>
              <a:t>Buji </a:t>
            </a:r>
            <a:r>
              <a:rPr sz="1200" spc="-5" dirty="0" err="1">
                <a:latin typeface="Verdana"/>
                <a:cs typeface="Verdana"/>
              </a:rPr>
              <a:t>kurum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" dirty="0" err="1" smtClean="0">
                <a:latin typeface="Verdana"/>
                <a:cs typeface="Verdana"/>
              </a:rPr>
              <a:t>bağlamışsa</a:t>
            </a:r>
            <a:r>
              <a:rPr sz="1200" spc="-5" dirty="0">
                <a:latin typeface="Verdana"/>
                <a:cs typeface="Verdana"/>
              </a:rPr>
              <a:t>, kablosu çıkmışsa, ıslanmışsa ateşleme yapamaz. Bujilerden biri  ateşlemezse motor titreyerek, sarsıntılı </a:t>
            </a:r>
            <a:r>
              <a:rPr sz="1200" spc="-10" dirty="0">
                <a:latin typeface="Verdana"/>
                <a:cs typeface="Verdana"/>
              </a:rPr>
              <a:t>ve </a:t>
            </a:r>
            <a:r>
              <a:rPr sz="1200" spc="-5" dirty="0">
                <a:latin typeface="Verdana"/>
                <a:cs typeface="Verdana"/>
              </a:rPr>
              <a:t>düzensiz çalışır </a:t>
            </a:r>
            <a:r>
              <a:rPr sz="1200" dirty="0">
                <a:latin typeface="Verdana"/>
                <a:cs typeface="Verdana"/>
              </a:rPr>
              <a:t>(</a:t>
            </a:r>
            <a:r>
              <a:rPr sz="1000" dirty="0">
                <a:latin typeface="Verdana"/>
                <a:cs typeface="Verdana"/>
              </a:rPr>
              <a:t>motosiklet çalışmaz</a:t>
            </a:r>
            <a:r>
              <a:rPr sz="1200" dirty="0">
                <a:latin typeface="Verdana"/>
                <a:cs typeface="Verdana"/>
              </a:rPr>
              <a:t>). </a:t>
            </a:r>
            <a:r>
              <a:rPr sz="1200" spc="-5" dirty="0">
                <a:latin typeface="Verdana"/>
                <a:cs typeface="Verdana"/>
              </a:rPr>
              <a:t>Motor güçten </a:t>
            </a:r>
            <a:r>
              <a:rPr sz="1200" dirty="0">
                <a:latin typeface="Verdana"/>
                <a:cs typeface="Verdana"/>
              </a:rPr>
              <a:t>düşer </a:t>
            </a:r>
            <a:r>
              <a:rPr sz="1200" spc="-10" dirty="0">
                <a:latin typeface="Verdana"/>
                <a:cs typeface="Verdana"/>
              </a:rPr>
              <a:t>ve </a:t>
            </a:r>
            <a:r>
              <a:rPr sz="1200" spc="-5" dirty="0">
                <a:latin typeface="Verdana"/>
                <a:cs typeface="Verdana"/>
              </a:rPr>
              <a:t>yakıt  </a:t>
            </a:r>
            <a:r>
              <a:rPr sz="1200" spc="-10" dirty="0">
                <a:latin typeface="Verdana"/>
                <a:cs typeface="Verdana"/>
              </a:rPr>
              <a:t>sarfiyatı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artar.</a:t>
            </a:r>
            <a:endParaRPr sz="1200" dirty="0">
              <a:latin typeface="Verdana"/>
              <a:cs typeface="Verdana"/>
            </a:endParaRPr>
          </a:p>
          <a:p>
            <a:pPr marL="926465">
              <a:lnSpc>
                <a:spcPct val="100000"/>
              </a:lnSpc>
              <a:spcBef>
                <a:spcPts val="925"/>
              </a:spcBef>
            </a:pPr>
            <a:r>
              <a:rPr sz="1200" spc="-5" dirty="0">
                <a:latin typeface="Verdana"/>
                <a:cs typeface="Verdana"/>
              </a:rPr>
              <a:t>Bujiler belirli </a:t>
            </a:r>
            <a:r>
              <a:rPr sz="1200" spc="-5" dirty="0" err="1">
                <a:latin typeface="Verdana"/>
                <a:cs typeface="Verdana"/>
              </a:rPr>
              <a:t>kilometrelerde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15" dirty="0" err="1" smtClean="0">
                <a:latin typeface="Verdana"/>
                <a:cs typeface="Verdana"/>
              </a:rPr>
              <a:t>değiştirilmelidir</a:t>
            </a:r>
            <a:r>
              <a:rPr sz="1200" spc="-15" dirty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6082" y="1468766"/>
            <a:ext cx="3575050" cy="466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200000"/>
              </a:lnSpc>
              <a:spcBef>
                <a:spcPts val="300"/>
              </a:spcBef>
              <a:buClr>
                <a:srgbClr val="2CA1BE"/>
              </a:buClr>
              <a:buSzPct val="78571"/>
              <a:tabLst>
                <a:tab pos="277495" algn="l"/>
                <a:tab pos="278130" algn="l"/>
              </a:tabLst>
            </a:pPr>
            <a:r>
              <a:rPr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Yakıt</a:t>
            </a:r>
            <a:r>
              <a:rPr b="1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Deposu</a:t>
            </a:r>
          </a:p>
          <a:p>
            <a:pPr marL="12700" algn="ctr">
              <a:lnSpc>
                <a:spcPct val="200000"/>
              </a:lnSpc>
              <a:spcBef>
                <a:spcPts val="300"/>
              </a:spcBef>
              <a:buClr>
                <a:srgbClr val="2CA1BE"/>
              </a:buClr>
              <a:buSzPct val="78571"/>
              <a:tabLst>
                <a:tab pos="277495" algn="l"/>
                <a:tab pos="278130" algn="l"/>
              </a:tabLst>
            </a:pPr>
            <a:r>
              <a:rPr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Yakıt</a:t>
            </a:r>
            <a:r>
              <a:rPr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östergesi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200000"/>
              </a:lnSpc>
              <a:spcBef>
                <a:spcPts val="300"/>
              </a:spcBef>
              <a:buClr>
                <a:srgbClr val="2CA1BE"/>
              </a:buClr>
              <a:buSzPct val="78571"/>
              <a:tabLst>
                <a:tab pos="277495" algn="l"/>
                <a:tab pos="278130" algn="l"/>
              </a:tabLst>
            </a:pP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Yakıt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Boru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Hortumları</a:t>
            </a:r>
          </a:p>
          <a:p>
            <a:pPr marL="12700" algn="ctr">
              <a:lnSpc>
                <a:spcPct val="200000"/>
              </a:lnSpc>
              <a:spcBef>
                <a:spcPts val="300"/>
              </a:spcBef>
              <a:buClr>
                <a:srgbClr val="2CA1BE"/>
              </a:buClr>
              <a:buSzPct val="78571"/>
              <a:tabLst>
                <a:tab pos="277495" algn="l"/>
                <a:tab pos="278130" algn="l"/>
              </a:tabLst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Benzin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Otomatiği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(Yakıt</a:t>
            </a:r>
            <a:r>
              <a:rPr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Pompası)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200000"/>
              </a:lnSpc>
              <a:spcBef>
                <a:spcPts val="300"/>
              </a:spcBef>
              <a:buClr>
                <a:srgbClr val="2CA1BE"/>
              </a:buClr>
              <a:buSzPct val="78571"/>
              <a:tabLst>
                <a:tab pos="277495" algn="l"/>
                <a:tab pos="278130" algn="l"/>
              </a:tabLst>
            </a:pP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Yakıt</a:t>
            </a:r>
            <a:r>
              <a:rPr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Filtresi</a:t>
            </a:r>
          </a:p>
          <a:p>
            <a:pPr marL="12700" algn="ctr">
              <a:lnSpc>
                <a:spcPct val="200000"/>
              </a:lnSpc>
              <a:spcBef>
                <a:spcPts val="300"/>
              </a:spcBef>
              <a:buClr>
                <a:srgbClr val="2CA1BE"/>
              </a:buClr>
              <a:buSzPct val="78571"/>
              <a:tabLst>
                <a:tab pos="277495" algn="l"/>
                <a:tab pos="278130" algn="l"/>
              </a:tabLst>
            </a:pP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Karbüratör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200000"/>
              </a:lnSpc>
              <a:spcBef>
                <a:spcPts val="300"/>
              </a:spcBef>
              <a:buClr>
                <a:srgbClr val="2CA1BE"/>
              </a:buClr>
              <a:buSzPct val="78571"/>
              <a:tabLst>
                <a:tab pos="277495" algn="l"/>
                <a:tab pos="278130" algn="l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Manifoldlar (Emme,</a:t>
            </a:r>
            <a:r>
              <a:rPr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Egsoz)</a:t>
            </a:r>
          </a:p>
          <a:p>
            <a:pPr algn="ctr">
              <a:lnSpc>
                <a:spcPct val="200000"/>
              </a:lnSpc>
            </a:pP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64366" y="2286184"/>
            <a:ext cx="4025900" cy="2547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Metin kutusu 15"/>
          <p:cNvSpPr txBox="1"/>
          <p:nvPr/>
        </p:nvSpPr>
        <p:spPr>
          <a:xfrm>
            <a:off x="2895600" y="914584"/>
            <a:ext cx="418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YAKIT SİSTEMİ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13"/>
          <a:stretch/>
        </p:blipFill>
        <p:spPr>
          <a:xfrm>
            <a:off x="0" y="152400"/>
            <a:ext cx="9144000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3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325499"/>
            <a:ext cx="1571625" cy="95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5644" y="1018921"/>
            <a:ext cx="10788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me</a:t>
            </a:r>
            <a:r>
              <a:rPr sz="1800" spc="-15" dirty="0">
                <a:latin typeface="Verdana"/>
                <a:cs typeface="Verdana"/>
              </a:rPr>
              <a:t>y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ana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3385" y="1018921"/>
            <a:ext cx="6489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el</a:t>
            </a:r>
            <a:r>
              <a:rPr sz="1800" dirty="0">
                <a:latin typeface="Verdana"/>
                <a:cs typeface="Verdana"/>
              </a:rPr>
              <a:t>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1106" y="1018921"/>
            <a:ext cx="46990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ı</a:t>
            </a:r>
            <a:r>
              <a:rPr sz="1800" spc="-5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ı</a:t>
            </a:r>
            <a:r>
              <a:rPr sz="1800" spc="-5" dirty="0">
                <a:latin typeface="Verdana"/>
                <a:cs typeface="Verdana"/>
              </a:rPr>
              <a:t>yı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2422" y="1018921"/>
            <a:ext cx="1004569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en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082" y="1018921"/>
            <a:ext cx="4412615" cy="8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tabLst>
                <a:tab pos="1135380" algn="l"/>
                <a:tab pos="2088514" algn="l"/>
                <a:tab pos="2542540" algn="l"/>
                <a:tab pos="3588385" algn="l"/>
              </a:tabLst>
            </a:pPr>
            <a:r>
              <a:rPr lang="tr-TR" b="1" dirty="0" smtClean="0">
                <a:solidFill>
                  <a:srgbClr val="2B4976"/>
                </a:solidFill>
                <a:latin typeface="Verdana"/>
                <a:cs typeface="Verdana"/>
              </a:rPr>
              <a:t>G</a:t>
            </a:r>
            <a:r>
              <a:rPr lang="tr-TR" sz="1800" b="1" dirty="0" smtClean="0">
                <a:solidFill>
                  <a:srgbClr val="2B4976"/>
                </a:solidFill>
                <a:latin typeface="Verdana"/>
                <a:cs typeface="Verdana"/>
              </a:rPr>
              <a:t>öre</a:t>
            </a:r>
            <a:r>
              <a:rPr sz="1800" b="1" dirty="0" smtClean="0">
                <a:solidFill>
                  <a:srgbClr val="2B4976"/>
                </a:solidFill>
                <a:latin typeface="Verdana"/>
                <a:cs typeface="Verdana"/>
              </a:rPr>
              <a:t>v</a:t>
            </a:r>
            <a:r>
              <a:rPr sz="1800" b="1" spc="-5" dirty="0" smtClean="0">
                <a:solidFill>
                  <a:srgbClr val="2B4976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2B4976"/>
                </a:solidFill>
                <a:latin typeface="Verdana"/>
                <a:cs typeface="Verdana"/>
              </a:rPr>
              <a:t>:	</a:t>
            </a:r>
            <a:r>
              <a:rPr sz="1800" spc="-12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ma	</a:t>
            </a:r>
            <a:r>
              <a:rPr sz="1800" spc="-10" dirty="0">
                <a:latin typeface="Verdana"/>
                <a:cs typeface="Verdana"/>
              </a:rPr>
              <a:t>v</a:t>
            </a:r>
            <a:r>
              <a:rPr sz="1800" dirty="0">
                <a:latin typeface="Verdana"/>
                <a:cs typeface="Verdana"/>
              </a:rPr>
              <a:t>e	ça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ı</a:t>
            </a:r>
            <a:r>
              <a:rPr sz="1800" spc="-15" dirty="0">
                <a:latin typeface="Verdana"/>
                <a:cs typeface="Verdana"/>
              </a:rPr>
              <a:t>ş</a:t>
            </a:r>
            <a:r>
              <a:rPr sz="1800" dirty="0">
                <a:latin typeface="Verdana"/>
                <a:cs typeface="Verdana"/>
              </a:rPr>
              <a:t>ma	sonucu  </a:t>
            </a:r>
            <a:r>
              <a:rPr sz="1800" spc="-5" dirty="0">
                <a:latin typeface="Verdana"/>
                <a:cs typeface="Verdana"/>
              </a:rPr>
              <a:t>tutmayı ve </a:t>
            </a:r>
            <a:r>
              <a:rPr sz="1800" dirty="0" err="1">
                <a:latin typeface="Verdana"/>
                <a:cs typeface="Verdana"/>
              </a:rPr>
              <a:t>motoru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 err="1" smtClean="0">
                <a:latin typeface="Verdana"/>
                <a:cs typeface="Verdana"/>
              </a:rPr>
              <a:t>soğutmayı</a:t>
            </a:r>
            <a:r>
              <a:rPr sz="1800" spc="-50" dirty="0" smtClean="0">
                <a:latin typeface="Verdana"/>
                <a:cs typeface="Verdana"/>
              </a:rPr>
              <a:t> </a:t>
            </a:r>
            <a:r>
              <a:rPr sz="1800" spc="-40" dirty="0" err="1" smtClean="0">
                <a:latin typeface="Verdana"/>
                <a:cs typeface="Verdana"/>
              </a:rPr>
              <a:t>sağlar</a:t>
            </a:r>
            <a:r>
              <a:rPr sz="1800" spc="-40" dirty="0"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b="1" spc="-5" dirty="0">
                <a:solidFill>
                  <a:srgbClr val="2B4976"/>
                </a:solidFill>
                <a:latin typeface="Verdana"/>
                <a:cs typeface="Verdana"/>
              </a:rPr>
              <a:t>Parçaları</a:t>
            </a:r>
            <a:r>
              <a:rPr sz="1800" spc="-5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2381885"/>
            <a:ext cx="8252459" cy="381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1340" indent="-201295">
              <a:lnSpc>
                <a:spcPct val="100000"/>
              </a:lnSpc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5" dirty="0">
                <a:latin typeface="Verdana"/>
                <a:cs typeface="Verdana"/>
              </a:rPr>
              <a:t>Radyatör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0" dirty="0">
                <a:latin typeface="Verdana"/>
                <a:cs typeface="Verdana"/>
              </a:rPr>
              <a:t>Devirdaim </a:t>
            </a:r>
            <a:r>
              <a:rPr sz="1600" spc="-5" dirty="0">
                <a:latin typeface="Verdana"/>
                <a:cs typeface="Verdana"/>
              </a:rPr>
              <a:t>- Su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pompası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5" dirty="0">
                <a:latin typeface="Verdana"/>
                <a:cs typeface="Verdana"/>
              </a:rPr>
              <a:t>Vantilatör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5" dirty="0">
                <a:latin typeface="Verdana"/>
                <a:cs typeface="Verdana"/>
              </a:rPr>
              <a:t>Vantilatör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Kayışı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25" dirty="0">
                <a:latin typeface="Verdana"/>
                <a:cs typeface="Verdana"/>
              </a:rPr>
              <a:t>Termostat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0" dirty="0" err="1">
                <a:latin typeface="Verdana"/>
                <a:cs typeface="Verdana"/>
              </a:rPr>
              <a:t>Hararet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lang="tr-TR" sz="1600" spc="-5" dirty="0" smtClean="0">
                <a:latin typeface="Verdana"/>
                <a:cs typeface="Verdana"/>
              </a:rPr>
              <a:t>g</a:t>
            </a:r>
            <a:r>
              <a:rPr sz="1600" spc="-5" dirty="0" err="1" smtClean="0">
                <a:latin typeface="Verdana"/>
                <a:cs typeface="Verdana"/>
              </a:rPr>
              <a:t>östergesi</a:t>
            </a:r>
            <a:r>
              <a:rPr sz="1600" spc="-5" dirty="0" smtClean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ve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müşürü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35" dirty="0">
                <a:latin typeface="Verdana"/>
                <a:cs typeface="Verdana"/>
              </a:rPr>
              <a:t>Takviye </a:t>
            </a:r>
            <a:r>
              <a:rPr sz="1600" spc="-5" dirty="0">
                <a:latin typeface="Verdana"/>
                <a:cs typeface="Verdana"/>
              </a:rPr>
              <a:t>su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kabı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5" dirty="0">
                <a:latin typeface="Verdana"/>
                <a:cs typeface="Verdana"/>
              </a:rPr>
              <a:t>Radyatör </a:t>
            </a:r>
            <a:r>
              <a:rPr sz="1600" spc="-10" dirty="0">
                <a:latin typeface="Verdana"/>
                <a:cs typeface="Verdana"/>
              </a:rPr>
              <a:t>ve </a:t>
            </a:r>
            <a:r>
              <a:rPr sz="1600" spc="-5" dirty="0">
                <a:latin typeface="Verdana"/>
                <a:cs typeface="Verdana"/>
              </a:rPr>
              <a:t>kalorifer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hortumları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30" dirty="0">
                <a:latin typeface="Verdana"/>
                <a:cs typeface="Verdana"/>
              </a:rPr>
              <a:t>Fan </a:t>
            </a:r>
            <a:r>
              <a:rPr sz="1600" spc="-15" dirty="0">
                <a:latin typeface="Verdana"/>
                <a:cs typeface="Verdana"/>
              </a:rPr>
              <a:t>(</a:t>
            </a:r>
            <a:r>
              <a:rPr sz="1600" spc="-15" dirty="0" err="1">
                <a:latin typeface="Verdana"/>
                <a:cs typeface="Verdana"/>
              </a:rPr>
              <a:t>Hava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 err="1" smtClean="0">
                <a:latin typeface="Verdana"/>
                <a:cs typeface="Verdana"/>
              </a:rPr>
              <a:t>Soğutmalı</a:t>
            </a:r>
            <a:r>
              <a:rPr sz="1600" spc="45" dirty="0" smtClean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Motorlarda)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 err="1">
                <a:solidFill>
                  <a:srgbClr val="2B4976"/>
                </a:solidFill>
                <a:latin typeface="Verdana"/>
                <a:cs typeface="Verdana"/>
              </a:rPr>
              <a:t>Sistemin</a:t>
            </a:r>
            <a:r>
              <a:rPr sz="1800" b="1" spc="-10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800" b="1" spc="-40" dirty="0" err="1" smtClean="0">
                <a:solidFill>
                  <a:srgbClr val="2B4976"/>
                </a:solidFill>
                <a:latin typeface="Verdana"/>
                <a:cs typeface="Verdana"/>
              </a:rPr>
              <a:t>Çalı</a:t>
            </a:r>
            <a:r>
              <a:rPr lang="tr-TR" b="1" spc="-40" dirty="0">
                <a:solidFill>
                  <a:srgbClr val="2B4976"/>
                </a:solidFill>
                <a:latin typeface="Verdana"/>
                <a:cs typeface="Verdana"/>
              </a:rPr>
              <a:t>ş</a:t>
            </a:r>
            <a:r>
              <a:rPr sz="1800" b="1" spc="-40" dirty="0" err="1" smtClean="0">
                <a:solidFill>
                  <a:srgbClr val="2B4976"/>
                </a:solidFill>
                <a:latin typeface="Verdana"/>
                <a:cs typeface="Verdana"/>
              </a:rPr>
              <a:t>ması</a:t>
            </a:r>
            <a:r>
              <a:rPr sz="1800" b="1" spc="-40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15240" marR="5080" algn="just">
              <a:lnSpc>
                <a:spcPct val="101000"/>
              </a:lnSpc>
              <a:spcBef>
                <a:spcPts val="480"/>
              </a:spcBef>
            </a:pPr>
            <a:r>
              <a:rPr sz="1600" spc="-5" dirty="0">
                <a:latin typeface="Verdana"/>
                <a:cs typeface="Verdana"/>
              </a:rPr>
              <a:t>Devirdaim-su </a:t>
            </a:r>
            <a:r>
              <a:rPr sz="1600" dirty="0">
                <a:latin typeface="Verdana"/>
                <a:cs typeface="Verdana"/>
              </a:rPr>
              <a:t>pompası, </a:t>
            </a:r>
            <a:r>
              <a:rPr sz="1600" spc="-5" dirty="0">
                <a:latin typeface="Verdana"/>
                <a:cs typeface="Verdana"/>
              </a:rPr>
              <a:t>radyatördeki suyu motorun </a:t>
            </a:r>
            <a:r>
              <a:rPr sz="1600" dirty="0">
                <a:latin typeface="Verdana"/>
                <a:cs typeface="Verdana"/>
              </a:rPr>
              <a:t>iç su </a:t>
            </a:r>
            <a:r>
              <a:rPr sz="1600" spc="-5" dirty="0">
                <a:latin typeface="Verdana"/>
                <a:cs typeface="Verdana"/>
              </a:rPr>
              <a:t>kanallarına </a:t>
            </a:r>
            <a:r>
              <a:rPr sz="1600" spc="-25" dirty="0">
                <a:latin typeface="Verdana"/>
                <a:cs typeface="Verdana"/>
              </a:rPr>
              <a:t>gönderir.  </a:t>
            </a:r>
            <a:r>
              <a:rPr sz="1600" dirty="0">
                <a:latin typeface="Verdana"/>
                <a:cs typeface="Verdana"/>
              </a:rPr>
              <a:t>Su, </a:t>
            </a:r>
            <a:r>
              <a:rPr sz="1600" spc="-5" dirty="0">
                <a:latin typeface="Verdana"/>
                <a:cs typeface="Verdana"/>
              </a:rPr>
              <a:t>motorun </a:t>
            </a:r>
            <a:r>
              <a:rPr sz="1600" dirty="0">
                <a:latin typeface="Verdana"/>
                <a:cs typeface="Verdana"/>
              </a:rPr>
              <a:t>iç </a:t>
            </a:r>
            <a:r>
              <a:rPr sz="1600" spc="-5" dirty="0">
                <a:latin typeface="Verdana"/>
                <a:cs typeface="Verdana"/>
              </a:rPr>
              <a:t>kanallarından geçerken, motorun ısısını alarak </a:t>
            </a:r>
            <a:r>
              <a:rPr sz="1600" spc="-10" dirty="0">
                <a:latin typeface="Verdana"/>
                <a:cs typeface="Verdana"/>
              </a:rPr>
              <a:t>tekrar radyatöre  </a:t>
            </a:r>
            <a:r>
              <a:rPr sz="1600" spc="-45" dirty="0">
                <a:latin typeface="Verdana"/>
                <a:cs typeface="Verdana"/>
              </a:rPr>
              <a:t>döner. </a:t>
            </a:r>
            <a:r>
              <a:rPr sz="1600" spc="-5" dirty="0" err="1">
                <a:latin typeface="Verdana"/>
                <a:cs typeface="Verdana"/>
              </a:rPr>
              <a:t>Böylece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5" dirty="0" err="1" smtClean="0">
                <a:latin typeface="Verdana"/>
                <a:cs typeface="Verdana"/>
              </a:rPr>
              <a:t>soğutma</a:t>
            </a:r>
            <a:r>
              <a:rPr sz="1600" spc="-5" dirty="0" smtClean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işlemi yapılmış</a:t>
            </a:r>
            <a:r>
              <a:rPr sz="1600" spc="20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olur.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0" y="3200400"/>
            <a:ext cx="2714625" cy="214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Metin kutusu 12"/>
          <p:cNvSpPr txBox="1"/>
          <p:nvPr/>
        </p:nvSpPr>
        <p:spPr>
          <a:xfrm>
            <a:off x="2743200" y="375776"/>
            <a:ext cx="319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mtClean="0"/>
              <a:t>SOĞUTMA </a:t>
            </a:r>
            <a:r>
              <a:rPr lang="tr-TR" sz="2000" b="1" dirty="0" smtClean="0"/>
              <a:t>SİSTEMİ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8600" y="790091"/>
            <a:ext cx="8541707" cy="5734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6985" indent="-3175" algn="just">
              <a:lnSpc>
                <a:spcPct val="150000"/>
              </a:lnSpc>
            </a:pPr>
            <a:r>
              <a:rPr sz="1400" b="1" dirty="0">
                <a:solidFill>
                  <a:srgbClr val="2B4976"/>
                </a:solidFill>
                <a:latin typeface="Verdana"/>
                <a:cs typeface="Verdana"/>
              </a:rPr>
              <a:t>Radyatör</a:t>
            </a:r>
            <a:r>
              <a:rPr sz="14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400" dirty="0" err="1" smtClean="0">
                <a:latin typeface="Verdana"/>
                <a:cs typeface="Verdana"/>
              </a:rPr>
              <a:t>Soğutma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suyuna </a:t>
            </a:r>
            <a:r>
              <a:rPr sz="1400" dirty="0">
                <a:latin typeface="Verdana"/>
                <a:cs typeface="Verdana"/>
              </a:rPr>
              <a:t>depoluk </a:t>
            </a:r>
            <a:r>
              <a:rPr sz="1400" spc="-40" dirty="0">
                <a:latin typeface="Verdana"/>
                <a:cs typeface="Verdana"/>
              </a:rPr>
              <a:t>eder. </a:t>
            </a:r>
            <a:r>
              <a:rPr sz="1400" spc="-10" dirty="0">
                <a:latin typeface="Verdana"/>
                <a:cs typeface="Verdana"/>
              </a:rPr>
              <a:t>Radyatör </a:t>
            </a:r>
            <a:r>
              <a:rPr sz="1400" spc="-5" dirty="0">
                <a:latin typeface="Verdana"/>
                <a:cs typeface="Verdana"/>
              </a:rPr>
              <a:t>içerisindeki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seviyesi </a:t>
            </a:r>
            <a:r>
              <a:rPr sz="1400" dirty="0">
                <a:latin typeface="Verdana"/>
                <a:cs typeface="Verdana"/>
              </a:rPr>
              <a:t>peteklerin  üzerinde </a:t>
            </a:r>
            <a:r>
              <a:rPr sz="1400" spc="-25" dirty="0">
                <a:latin typeface="Verdana"/>
                <a:cs typeface="Verdana"/>
              </a:rPr>
              <a:t>olmalıdır. </a:t>
            </a:r>
            <a:r>
              <a:rPr sz="1400" spc="-30" dirty="0">
                <a:latin typeface="Verdana"/>
                <a:cs typeface="Verdana"/>
              </a:rPr>
              <a:t>Takviye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kabı kullanılıyorsa,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miktarı belirtilen iki çizgi </a:t>
            </a:r>
            <a:r>
              <a:rPr sz="1400" spc="-10" dirty="0">
                <a:latin typeface="Verdana"/>
                <a:cs typeface="Verdana"/>
              </a:rPr>
              <a:t>arasında  </a:t>
            </a:r>
            <a:r>
              <a:rPr sz="1400" spc="-20" dirty="0">
                <a:latin typeface="Verdana"/>
                <a:cs typeface="Verdana"/>
              </a:rPr>
              <a:t>olmalıdır.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5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2B4976"/>
                </a:solidFill>
                <a:latin typeface="Verdana"/>
                <a:cs typeface="Verdana"/>
              </a:rPr>
              <a:t>Devirdaim </a:t>
            </a:r>
            <a:r>
              <a:rPr sz="1400" b="1" dirty="0">
                <a:solidFill>
                  <a:srgbClr val="2B4976"/>
                </a:solidFill>
                <a:latin typeface="Verdana"/>
                <a:cs typeface="Verdana"/>
              </a:rPr>
              <a:t>su Pompası</a:t>
            </a:r>
            <a:r>
              <a:rPr sz="14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400" spc="-5" dirty="0">
                <a:latin typeface="Verdana"/>
                <a:cs typeface="Verdana"/>
              </a:rPr>
              <a:t>Radyatördeki </a:t>
            </a:r>
            <a:r>
              <a:rPr sz="1400" dirty="0">
                <a:latin typeface="Verdana"/>
                <a:cs typeface="Verdana"/>
              </a:rPr>
              <a:t>suyu, motorun su kanallarına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gönderir.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50000"/>
              </a:lnSpc>
              <a:spcBef>
                <a:spcPts val="720"/>
              </a:spcBef>
            </a:pPr>
            <a:r>
              <a:rPr sz="1400" b="1" spc="-5" dirty="0">
                <a:solidFill>
                  <a:srgbClr val="2B4976"/>
                </a:solidFill>
                <a:latin typeface="Verdana"/>
                <a:cs typeface="Verdana"/>
              </a:rPr>
              <a:t>Vantilatör</a:t>
            </a:r>
            <a:r>
              <a:rPr sz="1400" spc="-5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400" spc="-5" dirty="0">
                <a:latin typeface="Verdana"/>
                <a:cs typeface="Verdana"/>
              </a:rPr>
              <a:t>Radyatördeki </a:t>
            </a:r>
            <a:r>
              <a:rPr sz="1400" dirty="0" err="1">
                <a:latin typeface="Verdana"/>
                <a:cs typeface="Verdana"/>
              </a:rPr>
              <a:t>suyun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soğuması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için </a:t>
            </a:r>
            <a:r>
              <a:rPr sz="1400" spc="-10" dirty="0">
                <a:latin typeface="Verdana"/>
                <a:cs typeface="Verdana"/>
              </a:rPr>
              <a:t>hava </a:t>
            </a:r>
            <a:r>
              <a:rPr sz="1400" dirty="0">
                <a:latin typeface="Verdana"/>
                <a:cs typeface="Verdana"/>
              </a:rPr>
              <a:t>akımı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oluşturur.</a:t>
            </a:r>
            <a:endParaRPr sz="1400" dirty="0">
              <a:latin typeface="Verdana"/>
              <a:cs typeface="Verdana"/>
            </a:endParaRPr>
          </a:p>
          <a:p>
            <a:pPr marL="15240" marR="5080" indent="-3175" algn="just">
              <a:lnSpc>
                <a:spcPct val="150000"/>
              </a:lnSpc>
              <a:spcBef>
                <a:spcPts val="300"/>
              </a:spcBef>
            </a:pPr>
            <a:r>
              <a:rPr sz="1400" b="1" spc="-5" dirty="0" err="1">
                <a:solidFill>
                  <a:srgbClr val="2B4976"/>
                </a:solidFill>
                <a:latin typeface="Verdana"/>
                <a:cs typeface="Verdana"/>
              </a:rPr>
              <a:t>Vantilatör</a:t>
            </a:r>
            <a:r>
              <a:rPr sz="1400" b="1" spc="-5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400" b="1" spc="-45" dirty="0" err="1" smtClean="0">
                <a:solidFill>
                  <a:srgbClr val="2B4976"/>
                </a:solidFill>
                <a:latin typeface="Verdana"/>
                <a:cs typeface="Verdana"/>
              </a:rPr>
              <a:t>Kayı</a:t>
            </a:r>
            <a:r>
              <a:rPr lang="tr-TR" sz="1400" b="1" spc="-45" dirty="0">
                <a:solidFill>
                  <a:srgbClr val="2B4976"/>
                </a:solidFill>
                <a:latin typeface="Verdana"/>
                <a:cs typeface="Verdana"/>
              </a:rPr>
              <a:t>ş</a:t>
            </a:r>
            <a:r>
              <a:rPr sz="1400" b="1" spc="-45" dirty="0" smtClean="0">
                <a:solidFill>
                  <a:srgbClr val="2B4976"/>
                </a:solidFill>
                <a:latin typeface="Verdana"/>
                <a:cs typeface="Verdana"/>
              </a:rPr>
              <a:t>ı</a:t>
            </a:r>
            <a:r>
              <a:rPr sz="1400" spc="-45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Motorun</a:t>
            </a:r>
            <a:r>
              <a:rPr sz="140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k</a:t>
            </a:r>
            <a:r>
              <a:rPr sz="1400" spc="-10" dirty="0">
                <a:latin typeface="Verdana"/>
                <a:cs typeface="Verdana"/>
              </a:rPr>
              <a:t>rank </a:t>
            </a:r>
            <a:r>
              <a:rPr sz="1400" dirty="0">
                <a:latin typeface="Verdana"/>
                <a:cs typeface="Verdana"/>
              </a:rPr>
              <a:t>milinden </a:t>
            </a:r>
            <a:r>
              <a:rPr sz="1400" spc="-5" dirty="0">
                <a:latin typeface="Verdana"/>
                <a:cs typeface="Verdana"/>
              </a:rPr>
              <a:t>hareket alarak devirdaim-su pompası,  vantilatör </a:t>
            </a:r>
            <a:r>
              <a:rPr sz="1400" spc="-10" dirty="0">
                <a:latin typeface="Verdana"/>
                <a:cs typeface="Verdana"/>
              </a:rPr>
              <a:t>ve </a:t>
            </a:r>
            <a:r>
              <a:rPr sz="1400" dirty="0">
                <a:latin typeface="Verdana"/>
                <a:cs typeface="Verdana"/>
              </a:rPr>
              <a:t>alternatörün </a:t>
            </a:r>
            <a:r>
              <a:rPr sz="1400" spc="-5" dirty="0" err="1">
                <a:latin typeface="Verdana"/>
                <a:cs typeface="Verdana"/>
              </a:rPr>
              <a:t>çalışmasını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30" dirty="0" err="1" smtClean="0">
                <a:latin typeface="Verdana"/>
                <a:cs typeface="Verdana"/>
              </a:rPr>
              <a:t>sağlar</a:t>
            </a:r>
            <a:r>
              <a:rPr sz="1400" spc="-30" dirty="0">
                <a:latin typeface="Verdana"/>
                <a:cs typeface="Verdana"/>
              </a:rPr>
              <a:t>. </a:t>
            </a:r>
            <a:r>
              <a:rPr sz="1400" spc="-5" dirty="0">
                <a:latin typeface="Verdana"/>
                <a:cs typeface="Verdana"/>
              </a:rPr>
              <a:t>Haftalık bakımlarda </a:t>
            </a:r>
            <a:r>
              <a:rPr sz="1400" spc="-10" dirty="0">
                <a:latin typeface="Verdana"/>
                <a:cs typeface="Verdana"/>
              </a:rPr>
              <a:t>Vantilatör </a:t>
            </a:r>
            <a:r>
              <a:rPr sz="1400" spc="-5" dirty="0">
                <a:latin typeface="Verdana"/>
                <a:cs typeface="Verdana"/>
              </a:rPr>
              <a:t>kayışının  </a:t>
            </a:r>
            <a:r>
              <a:rPr sz="1400" dirty="0">
                <a:latin typeface="Verdana"/>
                <a:cs typeface="Verdana"/>
              </a:rPr>
              <a:t>gerginlik </a:t>
            </a:r>
            <a:r>
              <a:rPr sz="1400" spc="-5" dirty="0">
                <a:latin typeface="Verdana"/>
                <a:cs typeface="Verdana"/>
              </a:rPr>
              <a:t>kontrolü </a:t>
            </a:r>
            <a:r>
              <a:rPr sz="1400" spc="-20" dirty="0">
                <a:latin typeface="Verdana"/>
                <a:cs typeface="Verdana"/>
              </a:rPr>
              <a:t>yapılmalıdır. </a:t>
            </a:r>
            <a:r>
              <a:rPr sz="1400" spc="-5" dirty="0" err="1" smtClean="0">
                <a:latin typeface="Verdana"/>
                <a:cs typeface="Verdana"/>
              </a:rPr>
              <a:t>Parmağımızla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spc="-5" dirty="0" err="1" smtClean="0">
                <a:latin typeface="Verdana"/>
                <a:cs typeface="Verdana"/>
              </a:rPr>
              <a:t>bastırdığımızda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kayış </a:t>
            </a:r>
            <a:r>
              <a:rPr sz="1400" spc="-5" dirty="0">
                <a:solidFill>
                  <a:srgbClr val="FF0000"/>
                </a:solidFill>
                <a:latin typeface="Verdana"/>
                <a:cs typeface="Verdana"/>
              </a:rPr>
              <a:t>1- </a:t>
            </a:r>
            <a:r>
              <a:rPr sz="1400" dirty="0">
                <a:solidFill>
                  <a:srgbClr val="FF0000"/>
                </a:solidFill>
                <a:latin typeface="Verdana"/>
                <a:cs typeface="Verdana"/>
              </a:rPr>
              <a:t>1,5 </a:t>
            </a:r>
            <a:r>
              <a:rPr sz="1400" spc="-5" dirty="0">
                <a:solidFill>
                  <a:srgbClr val="FF0000"/>
                </a:solidFill>
                <a:latin typeface="Verdana"/>
                <a:cs typeface="Verdana"/>
              </a:rPr>
              <a:t>cm </a:t>
            </a: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esnemelidir.  </a:t>
            </a:r>
            <a:r>
              <a:rPr sz="1400" spc="-10" dirty="0">
                <a:latin typeface="Verdana"/>
                <a:cs typeface="Verdana"/>
              </a:rPr>
              <a:t>Kayış </a:t>
            </a:r>
            <a:r>
              <a:rPr sz="1400" spc="-5" dirty="0">
                <a:latin typeface="Verdana"/>
                <a:cs typeface="Verdana"/>
              </a:rPr>
              <a:t>Çok gevşek olursa motor hararet </a:t>
            </a:r>
            <a:r>
              <a:rPr sz="1400" spc="-40" dirty="0">
                <a:latin typeface="Verdana"/>
                <a:cs typeface="Verdana"/>
              </a:rPr>
              <a:t>yapar. </a:t>
            </a:r>
            <a:r>
              <a:rPr sz="1400" spc="-5" dirty="0">
                <a:latin typeface="Verdana"/>
                <a:cs typeface="Verdana"/>
              </a:rPr>
              <a:t>Çok </a:t>
            </a:r>
            <a:r>
              <a:rPr sz="1400" spc="-10" dirty="0">
                <a:latin typeface="Verdana"/>
                <a:cs typeface="Verdana"/>
              </a:rPr>
              <a:t>sıkı </a:t>
            </a:r>
            <a:r>
              <a:rPr sz="1400" spc="-5" dirty="0">
                <a:latin typeface="Verdana"/>
                <a:cs typeface="Verdana"/>
              </a:rPr>
              <a:t>olursa kayış kopabilir </a:t>
            </a:r>
            <a:r>
              <a:rPr sz="1400" spc="-15" dirty="0">
                <a:latin typeface="Verdana"/>
                <a:cs typeface="Verdana"/>
              </a:rPr>
              <a:t>veya  </a:t>
            </a:r>
            <a:r>
              <a:rPr sz="1400" dirty="0">
                <a:latin typeface="Verdana"/>
                <a:cs typeface="Verdana"/>
              </a:rPr>
              <a:t>alternatörün </a:t>
            </a:r>
            <a:r>
              <a:rPr sz="1400" spc="-5" dirty="0">
                <a:latin typeface="Verdana"/>
                <a:cs typeface="Verdana"/>
              </a:rPr>
              <a:t>yatakları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5" dirty="0" err="1">
                <a:latin typeface="Verdana"/>
                <a:cs typeface="Verdana"/>
              </a:rPr>
              <a:t>bozulabilir</a:t>
            </a:r>
            <a:r>
              <a:rPr sz="1400" spc="-15" dirty="0" smtClean="0">
                <a:latin typeface="Verdana"/>
                <a:cs typeface="Verdana"/>
              </a:rPr>
              <a:t>.</a:t>
            </a:r>
            <a:endParaRPr lang="tr-TR" sz="1400" spc="-15" dirty="0" smtClean="0">
              <a:latin typeface="Verdana"/>
              <a:cs typeface="Verdana"/>
            </a:endParaRPr>
          </a:p>
          <a:p>
            <a:pPr marL="15240" marR="5080" indent="-3175" algn="just">
              <a:lnSpc>
                <a:spcPct val="150000"/>
              </a:lnSpc>
              <a:spcBef>
                <a:spcPts val="300"/>
              </a:spcBef>
            </a:pPr>
            <a:r>
              <a:rPr lang="tr-TR" sz="1400" b="1" spc="-15" dirty="0" smtClean="0">
                <a:solidFill>
                  <a:srgbClr val="2B4976"/>
                </a:solidFill>
                <a:latin typeface="Verdana"/>
                <a:cs typeface="Verdana"/>
              </a:rPr>
              <a:t>T</a:t>
            </a:r>
            <a:r>
              <a:rPr lang="tr-TR" sz="1400" b="1" dirty="0" smtClean="0">
                <a:solidFill>
                  <a:srgbClr val="2B4976"/>
                </a:solidFill>
                <a:latin typeface="Verdana"/>
                <a:cs typeface="Verdana"/>
              </a:rPr>
              <a:t>erm</a:t>
            </a:r>
            <a:r>
              <a:rPr lang="tr-TR" sz="1400" b="1" spc="-10" dirty="0" smtClean="0">
                <a:solidFill>
                  <a:srgbClr val="2B4976"/>
                </a:solidFill>
                <a:latin typeface="Verdana"/>
                <a:cs typeface="Verdana"/>
              </a:rPr>
              <a:t>os</a:t>
            </a:r>
            <a:r>
              <a:rPr lang="tr-TR" sz="1400" b="1" spc="-5" dirty="0" smtClean="0">
                <a:solidFill>
                  <a:srgbClr val="2B4976"/>
                </a:solidFill>
                <a:latin typeface="Verdana"/>
                <a:cs typeface="Verdana"/>
              </a:rPr>
              <a:t>t</a:t>
            </a:r>
            <a:r>
              <a:rPr lang="tr-TR" sz="1400" b="1" dirty="0" smtClean="0">
                <a:solidFill>
                  <a:srgbClr val="2B4976"/>
                </a:solidFill>
                <a:latin typeface="Verdana"/>
                <a:cs typeface="Verdana"/>
              </a:rPr>
              <a:t>a</a:t>
            </a:r>
            <a:r>
              <a:rPr lang="tr-TR" sz="1400" b="1" spc="-10" dirty="0" smtClean="0">
                <a:solidFill>
                  <a:srgbClr val="2B4976"/>
                </a:solidFill>
                <a:latin typeface="Verdana"/>
                <a:cs typeface="Verdana"/>
              </a:rPr>
              <a:t>t</a:t>
            </a:r>
            <a:r>
              <a:rPr lang="tr-TR" sz="1400" dirty="0" smtClean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lang="tr-TR" sz="1400" dirty="0" smtClean="0">
                <a:latin typeface="Verdana"/>
                <a:cs typeface="Verdana"/>
              </a:rPr>
              <a:t>Soğ</a:t>
            </a:r>
            <a:r>
              <a:rPr lang="tr-TR" sz="1400" spc="-10" dirty="0" smtClean="0">
                <a:latin typeface="Verdana"/>
                <a:cs typeface="Verdana"/>
              </a:rPr>
              <a:t>u</a:t>
            </a:r>
            <a:r>
              <a:rPr lang="tr-TR" sz="1400" dirty="0" smtClean="0">
                <a:latin typeface="Verdana"/>
                <a:cs typeface="Verdana"/>
              </a:rPr>
              <a:t>tma su</a:t>
            </a:r>
            <a:r>
              <a:rPr lang="tr-TR" sz="1400" spc="-10" dirty="0" smtClean="0">
                <a:latin typeface="Verdana"/>
                <a:cs typeface="Verdana"/>
              </a:rPr>
              <a:t>y</a:t>
            </a:r>
            <a:r>
              <a:rPr lang="tr-TR" sz="1400" dirty="0" smtClean="0">
                <a:latin typeface="Verdana"/>
                <a:cs typeface="Verdana"/>
              </a:rPr>
              <a:t>u</a:t>
            </a:r>
            <a:r>
              <a:rPr lang="tr-TR" sz="1400" spc="-5" dirty="0" smtClean="0">
                <a:latin typeface="Verdana"/>
                <a:cs typeface="Verdana"/>
              </a:rPr>
              <a:t>n</a:t>
            </a:r>
            <a:r>
              <a:rPr lang="tr-TR" sz="1400" dirty="0" smtClean="0">
                <a:latin typeface="Verdana"/>
                <a:cs typeface="Verdana"/>
              </a:rPr>
              <a:t>un </a:t>
            </a:r>
            <a:r>
              <a:rPr lang="tr-TR" sz="1400" spc="-15" dirty="0" smtClean="0">
                <a:latin typeface="Verdana"/>
                <a:cs typeface="Verdana"/>
              </a:rPr>
              <a:t>s</a:t>
            </a:r>
            <a:r>
              <a:rPr lang="tr-TR" sz="1400" spc="5" dirty="0" smtClean="0">
                <a:latin typeface="Verdana"/>
                <a:cs typeface="Verdana"/>
              </a:rPr>
              <a:t>ı</a:t>
            </a:r>
            <a:r>
              <a:rPr lang="tr-TR" sz="1400" spc="-15" dirty="0" smtClean="0">
                <a:latin typeface="Verdana"/>
                <a:cs typeface="Verdana"/>
              </a:rPr>
              <a:t>c</a:t>
            </a:r>
            <a:r>
              <a:rPr lang="tr-TR" sz="1400" spc="-10" dirty="0" smtClean="0">
                <a:latin typeface="Verdana"/>
                <a:cs typeface="Verdana"/>
              </a:rPr>
              <a:t>a</a:t>
            </a:r>
            <a:r>
              <a:rPr lang="tr-TR" sz="1400" spc="-5" dirty="0" smtClean="0">
                <a:latin typeface="Verdana"/>
                <a:cs typeface="Verdana"/>
              </a:rPr>
              <a:t>k</a:t>
            </a:r>
            <a:r>
              <a:rPr lang="tr-TR" sz="1400" dirty="0" smtClean="0">
                <a:latin typeface="Verdana"/>
                <a:cs typeface="Verdana"/>
              </a:rPr>
              <a:t>l</a:t>
            </a:r>
            <a:r>
              <a:rPr lang="tr-TR" sz="1400" spc="5" dirty="0" smtClean="0">
                <a:latin typeface="Verdana"/>
                <a:cs typeface="Verdana"/>
              </a:rPr>
              <a:t>ı</a:t>
            </a:r>
            <a:r>
              <a:rPr lang="tr-TR" sz="1400" spc="-15" dirty="0" smtClean="0">
                <a:latin typeface="Verdana"/>
                <a:cs typeface="Verdana"/>
              </a:rPr>
              <a:t>ğ</a:t>
            </a:r>
            <a:r>
              <a:rPr lang="tr-TR" sz="1400" spc="5" dirty="0" smtClean="0">
                <a:latin typeface="Verdana"/>
                <a:cs typeface="Verdana"/>
              </a:rPr>
              <a:t>ı</a:t>
            </a:r>
            <a:r>
              <a:rPr lang="tr-TR" sz="1400" spc="-15" dirty="0" smtClean="0">
                <a:latin typeface="Verdana"/>
                <a:cs typeface="Verdana"/>
              </a:rPr>
              <a:t>n</a:t>
            </a:r>
            <a:r>
              <a:rPr lang="tr-TR" sz="1400" dirty="0" smtClean="0">
                <a:latin typeface="Verdana"/>
                <a:cs typeface="Verdana"/>
              </a:rPr>
              <a:t>ı de</a:t>
            </a:r>
            <a:r>
              <a:rPr lang="tr-TR" sz="1400" spc="-15" dirty="0" smtClean="0">
                <a:latin typeface="Verdana"/>
                <a:cs typeface="Verdana"/>
              </a:rPr>
              <a:t>n</a:t>
            </a:r>
            <a:r>
              <a:rPr lang="tr-TR" sz="1400" dirty="0" smtClean="0">
                <a:latin typeface="Verdana"/>
                <a:cs typeface="Verdana"/>
              </a:rPr>
              <a:t>gede</a:t>
            </a:r>
            <a:r>
              <a:rPr lang="tr-TR" sz="1400" dirty="0">
                <a:latin typeface="Verdana"/>
                <a:cs typeface="Verdana"/>
              </a:rPr>
              <a:t>	t</a:t>
            </a:r>
            <a:r>
              <a:rPr lang="tr-TR" sz="1400" spc="-5" dirty="0">
                <a:latin typeface="Verdana"/>
                <a:cs typeface="Verdana"/>
              </a:rPr>
              <a:t>u</a:t>
            </a:r>
            <a:r>
              <a:rPr lang="tr-TR" sz="1400" spc="-15" dirty="0">
                <a:latin typeface="Verdana"/>
                <a:cs typeface="Verdana"/>
              </a:rPr>
              <a:t>t</a:t>
            </a:r>
            <a:r>
              <a:rPr lang="tr-TR" sz="1400" spc="-5" dirty="0">
                <a:latin typeface="Verdana"/>
                <a:cs typeface="Verdana"/>
              </a:rPr>
              <a:t>a</a:t>
            </a:r>
            <a:r>
              <a:rPr lang="tr-TR" sz="1400" spc="-195" dirty="0">
                <a:latin typeface="Verdana"/>
                <a:cs typeface="Verdana"/>
              </a:rPr>
              <a:t>r</a:t>
            </a:r>
            <a:r>
              <a:rPr lang="tr-TR" sz="1400" dirty="0" smtClean="0">
                <a:latin typeface="Verdana"/>
                <a:cs typeface="Verdana"/>
              </a:rPr>
              <a:t>.</a:t>
            </a:r>
          </a:p>
          <a:p>
            <a:pPr marL="12700">
              <a:lnSpc>
                <a:spcPct val="150000"/>
              </a:lnSpc>
              <a:spcBef>
                <a:spcPts val="720"/>
              </a:spcBef>
            </a:pPr>
            <a:r>
              <a:rPr lang="tr-TR" sz="1400" b="1" spc="-5" dirty="0">
                <a:solidFill>
                  <a:srgbClr val="2B4976"/>
                </a:solidFill>
                <a:latin typeface="Verdana"/>
                <a:cs typeface="Verdana"/>
              </a:rPr>
              <a:t>Hararet </a:t>
            </a:r>
            <a:r>
              <a:rPr lang="tr-TR" sz="1400" b="1" spc="-25" dirty="0" err="1" smtClean="0">
                <a:solidFill>
                  <a:srgbClr val="2B4976"/>
                </a:solidFill>
                <a:latin typeface="Verdana"/>
                <a:cs typeface="Verdana"/>
              </a:rPr>
              <a:t>Müşürü</a:t>
            </a:r>
            <a:r>
              <a:rPr lang="tr-TR" sz="1400" spc="-25" dirty="0" smtClean="0">
                <a:solidFill>
                  <a:srgbClr val="2B4976"/>
                </a:solidFill>
                <a:latin typeface="Verdana"/>
                <a:cs typeface="Verdana"/>
              </a:rPr>
              <a:t>:Soğutma </a:t>
            </a:r>
            <a:r>
              <a:rPr lang="tr-TR" sz="1400" dirty="0">
                <a:latin typeface="Verdana"/>
                <a:cs typeface="Verdana"/>
              </a:rPr>
              <a:t>suyunun </a:t>
            </a:r>
            <a:r>
              <a:rPr lang="tr-TR" sz="1400" dirty="0" smtClean="0">
                <a:latin typeface="Verdana"/>
                <a:cs typeface="Verdana"/>
              </a:rPr>
              <a:t>sıcaklığını </a:t>
            </a:r>
            <a:r>
              <a:rPr lang="tr-TR" sz="1400" dirty="0">
                <a:latin typeface="Verdana"/>
                <a:cs typeface="Verdana"/>
              </a:rPr>
              <a:t>ölçerek göstergeye</a:t>
            </a:r>
            <a:r>
              <a:rPr lang="tr-TR" sz="1400" spc="-35" dirty="0">
                <a:latin typeface="Verdana"/>
                <a:cs typeface="Verdana"/>
              </a:rPr>
              <a:t> </a:t>
            </a:r>
            <a:r>
              <a:rPr lang="tr-TR" sz="1400" spc="-20" dirty="0">
                <a:latin typeface="Verdana"/>
                <a:cs typeface="Verdana"/>
              </a:rPr>
              <a:t>bildirir.</a:t>
            </a:r>
            <a:endParaRPr lang="tr-TR" sz="1400" dirty="0">
              <a:latin typeface="Verdana"/>
              <a:cs typeface="Verdana"/>
            </a:endParaRPr>
          </a:p>
          <a:p>
            <a:pPr marL="12700">
              <a:lnSpc>
                <a:spcPct val="150000"/>
              </a:lnSpc>
              <a:spcBef>
                <a:spcPts val="715"/>
              </a:spcBef>
            </a:pPr>
            <a:r>
              <a:rPr lang="tr-TR" sz="1400" b="1" spc="-5" dirty="0">
                <a:solidFill>
                  <a:srgbClr val="2B4976"/>
                </a:solidFill>
                <a:latin typeface="Verdana"/>
                <a:cs typeface="Verdana"/>
              </a:rPr>
              <a:t>Hararet </a:t>
            </a:r>
            <a:r>
              <a:rPr lang="tr-TR" sz="1400" b="1" spc="-5" dirty="0" smtClean="0">
                <a:solidFill>
                  <a:srgbClr val="2B4976"/>
                </a:solidFill>
                <a:latin typeface="Verdana"/>
                <a:cs typeface="Verdana"/>
              </a:rPr>
              <a:t>Göstergesi</a:t>
            </a:r>
            <a:r>
              <a:rPr lang="tr-TR" sz="1400" spc="-5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lang="tr-TR" sz="1400" spc="-5" dirty="0" smtClean="0">
                <a:latin typeface="Verdana"/>
                <a:cs typeface="Verdana"/>
              </a:rPr>
              <a:t>Soğutma </a:t>
            </a:r>
            <a:r>
              <a:rPr lang="tr-TR" sz="1400" spc="-5" dirty="0">
                <a:latin typeface="Verdana"/>
                <a:cs typeface="Verdana"/>
              </a:rPr>
              <a:t>suyunun </a:t>
            </a:r>
            <a:r>
              <a:rPr lang="tr-TR" sz="1400" spc="-5" dirty="0" smtClean="0">
                <a:latin typeface="Verdana"/>
                <a:cs typeface="Verdana"/>
              </a:rPr>
              <a:t>sıcaklığını</a:t>
            </a:r>
            <a:r>
              <a:rPr lang="tr-TR" sz="1400" spc="130" dirty="0" smtClean="0">
                <a:latin typeface="Verdana"/>
                <a:cs typeface="Verdana"/>
              </a:rPr>
              <a:t> </a:t>
            </a:r>
            <a:r>
              <a:rPr lang="tr-TR" sz="1400" spc="-20" dirty="0">
                <a:latin typeface="Verdana"/>
                <a:cs typeface="Verdana"/>
              </a:rPr>
              <a:t>gösterir.</a:t>
            </a:r>
            <a:endParaRPr lang="tr-TR" sz="1400" dirty="0">
              <a:latin typeface="Verdana"/>
              <a:cs typeface="Verdana"/>
            </a:endParaRPr>
          </a:p>
          <a:p>
            <a:pPr marL="12700">
              <a:lnSpc>
                <a:spcPct val="150000"/>
              </a:lnSpc>
              <a:spcBef>
                <a:spcPts val="960"/>
              </a:spcBef>
            </a:pPr>
            <a:r>
              <a:rPr lang="tr-TR" sz="1400" b="1" spc="-5" dirty="0">
                <a:solidFill>
                  <a:srgbClr val="2B4976"/>
                </a:solidFill>
                <a:latin typeface="Verdana"/>
                <a:cs typeface="Verdana"/>
              </a:rPr>
              <a:t>Bakım </a:t>
            </a:r>
            <a:r>
              <a:rPr lang="tr-TR" sz="1400" b="1" dirty="0">
                <a:solidFill>
                  <a:srgbClr val="2B4976"/>
                </a:solidFill>
                <a:latin typeface="Verdana"/>
                <a:cs typeface="Verdana"/>
              </a:rPr>
              <a:t>ve</a:t>
            </a:r>
            <a:r>
              <a:rPr lang="tr-TR" sz="1400" b="1" spc="-9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lang="tr-TR" sz="1400" b="1" dirty="0">
                <a:solidFill>
                  <a:srgbClr val="2B4976"/>
                </a:solidFill>
                <a:latin typeface="Verdana"/>
                <a:cs typeface="Verdana"/>
              </a:rPr>
              <a:t>Arızaları:</a:t>
            </a:r>
            <a:endParaRPr lang="tr-TR" sz="1400" dirty="0">
              <a:latin typeface="Verdana"/>
              <a:cs typeface="Verdana"/>
            </a:endParaRPr>
          </a:p>
          <a:p>
            <a:pPr marL="277495" marR="5080" indent="-264795" algn="just">
              <a:lnSpc>
                <a:spcPct val="150000"/>
              </a:lnSpc>
              <a:spcBef>
                <a:spcPts val="305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8130" algn="l"/>
              </a:tabLst>
            </a:pPr>
            <a:r>
              <a:rPr lang="tr-TR" sz="1400" b="1" dirty="0" smtClean="0">
                <a:latin typeface="Verdana"/>
                <a:cs typeface="Verdana"/>
              </a:rPr>
              <a:t>Soğutma </a:t>
            </a:r>
            <a:r>
              <a:rPr lang="tr-TR" sz="1400" b="1" spc="-5" dirty="0">
                <a:latin typeface="Verdana"/>
                <a:cs typeface="Verdana"/>
              </a:rPr>
              <a:t>sisteminde kullanılacak su içilebilecek nitelikte </a:t>
            </a:r>
            <a:r>
              <a:rPr lang="tr-TR" sz="1400" b="1" dirty="0">
                <a:latin typeface="Verdana"/>
                <a:cs typeface="Verdana"/>
              </a:rPr>
              <a:t>temiz, </a:t>
            </a:r>
            <a:r>
              <a:rPr lang="tr-TR" sz="1400" b="1" spc="-45" dirty="0" smtClean="0">
                <a:latin typeface="Verdana"/>
                <a:cs typeface="Verdana"/>
              </a:rPr>
              <a:t>yumuşak </a:t>
            </a:r>
            <a:r>
              <a:rPr lang="tr-TR" sz="1400" b="1" spc="-5" dirty="0">
                <a:latin typeface="Verdana"/>
                <a:cs typeface="Verdana"/>
              </a:rPr>
              <a:t>ve  kireçsiz </a:t>
            </a:r>
            <a:r>
              <a:rPr lang="tr-TR" sz="1400" b="1" dirty="0">
                <a:latin typeface="Verdana"/>
                <a:cs typeface="Verdana"/>
              </a:rPr>
              <a:t>su </a:t>
            </a:r>
            <a:r>
              <a:rPr lang="tr-TR" sz="1400" b="1" spc="-5" dirty="0">
                <a:latin typeface="Verdana"/>
                <a:cs typeface="Verdana"/>
              </a:rPr>
              <a:t>olmalıdır. </a:t>
            </a:r>
            <a:r>
              <a:rPr lang="tr-TR" sz="1400" spc="-10" dirty="0">
                <a:latin typeface="Verdana"/>
                <a:cs typeface="Verdana"/>
              </a:rPr>
              <a:t>Radyatör </a:t>
            </a:r>
            <a:r>
              <a:rPr lang="tr-TR" sz="1400" dirty="0">
                <a:latin typeface="Verdana"/>
                <a:cs typeface="Verdana"/>
              </a:rPr>
              <a:t>suyu günlük </a:t>
            </a:r>
            <a:r>
              <a:rPr lang="tr-TR" sz="1400" spc="-5" dirty="0">
                <a:latin typeface="Verdana"/>
                <a:cs typeface="Verdana"/>
              </a:rPr>
              <a:t>olarak kontrol </a:t>
            </a:r>
            <a:r>
              <a:rPr lang="tr-TR" sz="1400" spc="-30" dirty="0">
                <a:latin typeface="Verdana"/>
                <a:cs typeface="Verdana"/>
              </a:rPr>
              <a:t>edilir. </a:t>
            </a:r>
            <a:r>
              <a:rPr lang="tr-TR" sz="1400" spc="-5" dirty="0">
                <a:latin typeface="Verdana"/>
                <a:cs typeface="Verdana"/>
              </a:rPr>
              <a:t>Kış mevsiminde  </a:t>
            </a:r>
            <a:r>
              <a:rPr lang="tr-TR" sz="1400" dirty="0" smtClean="0">
                <a:latin typeface="Verdana"/>
                <a:cs typeface="Verdana"/>
              </a:rPr>
              <a:t>soğutma </a:t>
            </a:r>
            <a:r>
              <a:rPr lang="tr-TR" sz="1400" dirty="0">
                <a:latin typeface="Verdana"/>
                <a:cs typeface="Verdana"/>
              </a:rPr>
              <a:t>suyunun donmaması için </a:t>
            </a:r>
            <a:r>
              <a:rPr lang="tr-TR" sz="1400" dirty="0" smtClean="0">
                <a:latin typeface="Verdana"/>
                <a:cs typeface="Verdana"/>
              </a:rPr>
              <a:t>soğutma </a:t>
            </a:r>
            <a:r>
              <a:rPr lang="tr-TR" sz="1400" dirty="0">
                <a:latin typeface="Verdana"/>
                <a:cs typeface="Verdana"/>
              </a:rPr>
              <a:t>suyuna </a:t>
            </a:r>
            <a:r>
              <a:rPr lang="tr-TR" sz="1400" b="1" spc="-5" dirty="0" err="1">
                <a:latin typeface="Verdana"/>
                <a:cs typeface="Verdana"/>
              </a:rPr>
              <a:t>Antifiriz</a:t>
            </a:r>
            <a:r>
              <a:rPr lang="tr-TR" sz="1400" b="1" spc="-5" dirty="0">
                <a:latin typeface="Verdana"/>
                <a:cs typeface="Verdana"/>
              </a:rPr>
              <a:t> </a:t>
            </a:r>
            <a:r>
              <a:rPr lang="tr-TR" sz="1400" spc="-5" dirty="0">
                <a:latin typeface="Verdana"/>
                <a:cs typeface="Verdana"/>
              </a:rPr>
              <a:t>ilave</a:t>
            </a:r>
            <a:r>
              <a:rPr lang="tr-TR" sz="1400" spc="-135" dirty="0">
                <a:latin typeface="Verdana"/>
                <a:cs typeface="Verdana"/>
              </a:rPr>
              <a:t> </a:t>
            </a:r>
            <a:r>
              <a:rPr lang="tr-TR" sz="1400" spc="-25" dirty="0">
                <a:latin typeface="Verdana"/>
                <a:cs typeface="Verdana"/>
              </a:rPr>
              <a:t>edilir.</a:t>
            </a:r>
            <a:endParaRPr lang="tr-TR" sz="1400" dirty="0">
              <a:latin typeface="Verdana"/>
              <a:cs typeface="Verdana"/>
            </a:endParaRPr>
          </a:p>
          <a:p>
            <a:pPr>
              <a:lnSpc>
                <a:spcPct val="150000"/>
              </a:lnSpc>
              <a:spcBef>
                <a:spcPts val="50"/>
              </a:spcBef>
              <a:buChar char=""/>
            </a:pPr>
            <a:endParaRPr lang="tr-TR" sz="1400" dirty="0">
              <a:latin typeface="Times New Roman"/>
              <a:cs typeface="Times New Roman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3849" y="420759"/>
            <a:ext cx="679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smtClean="0"/>
              <a:t>SOĞUTMA </a:t>
            </a:r>
            <a:r>
              <a:rPr lang="tr-TR" b="1" dirty="0" smtClean="0"/>
              <a:t>SİSTEMİ PARÇALARI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9250" y="1922398"/>
            <a:ext cx="3429000" cy="242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28364" y="1382521"/>
            <a:ext cx="149479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4975" algn="l"/>
              </a:tabLst>
            </a:pP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ı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sı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sz="1800" dirty="0">
                <a:latin typeface="Verdana"/>
                <a:cs typeface="Verdana"/>
              </a:rPr>
              <a:t>en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rj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4538" y="1382521"/>
            <a:ext cx="99885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ekanik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4015" y="1382521"/>
            <a:ext cx="95123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en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0" dirty="0">
                <a:latin typeface="Verdana"/>
                <a:cs typeface="Verdana"/>
              </a:rPr>
              <a:t>j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4596" y="1382521"/>
            <a:ext cx="85725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50"/>
                </a:solidFill>
                <a:latin typeface="Verdana"/>
                <a:cs typeface="Verdana"/>
              </a:rPr>
              <a:t>ç</a:t>
            </a:r>
            <a:r>
              <a:rPr sz="18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00AF50"/>
                </a:solidFill>
                <a:latin typeface="Verdana"/>
                <a:cs typeface="Verdana"/>
              </a:rPr>
              <a:t>v</a:t>
            </a:r>
            <a:r>
              <a:rPr sz="1800" spc="0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759" y="1382521"/>
            <a:ext cx="301117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8970">
              <a:lnSpc>
                <a:spcPct val="100000"/>
              </a:lnSpc>
              <a:tabLst>
                <a:tab pos="1760855" algn="l"/>
                <a:tab pos="2413000" algn="l"/>
              </a:tabLst>
            </a:pPr>
            <a:r>
              <a:rPr sz="1800" spc="-130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ak</a:t>
            </a:r>
            <a:r>
              <a:rPr sz="1800" spc="5" dirty="0">
                <a:latin typeface="Verdana"/>
                <a:cs typeface="Verdana"/>
              </a:rPr>
              <a:t>ı</a:t>
            </a:r>
            <a:r>
              <a:rPr sz="1800" dirty="0">
                <a:latin typeface="Verdana"/>
                <a:cs typeface="Verdana"/>
              </a:rPr>
              <a:t>ttan	el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>
                <a:latin typeface="Verdana"/>
                <a:cs typeface="Verdana"/>
              </a:rPr>
              <a:t>	</a:t>
            </a:r>
            <a:r>
              <a:rPr sz="1800" smtClean="0">
                <a:latin typeface="Verdana"/>
                <a:cs typeface="Verdana"/>
              </a:rPr>
              <a:t>et</a:t>
            </a:r>
            <a:r>
              <a:rPr sz="1800" spc="-5" smtClean="0">
                <a:latin typeface="Verdana"/>
                <a:cs typeface="Verdana"/>
              </a:rPr>
              <a:t>t</a:t>
            </a:r>
            <a:r>
              <a:rPr sz="1800" smtClean="0">
                <a:latin typeface="Verdana"/>
                <a:cs typeface="Verdana"/>
              </a:rPr>
              <a:t>i</a:t>
            </a:r>
            <a:r>
              <a:rPr sz="1800" spc="-10" smtClean="0">
                <a:latin typeface="Verdana"/>
                <a:cs typeface="Verdana"/>
              </a:rPr>
              <a:t>ğ</a:t>
            </a:r>
            <a:r>
              <a:rPr sz="1800" spc="-5" smtClean="0">
                <a:latin typeface="Verdana"/>
                <a:cs typeface="Verdana"/>
              </a:rPr>
              <a:t>i  </a:t>
            </a:r>
            <a:r>
              <a:rPr sz="1800" dirty="0">
                <a:latin typeface="Verdana"/>
                <a:cs typeface="Verdana"/>
              </a:rPr>
              <a:t>makinelere motor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denir.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2208" y="2133473"/>
            <a:ext cx="3688079" cy="2484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8125" y="4975225"/>
            <a:ext cx="1730375" cy="119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400" y="5410200"/>
            <a:ext cx="6340044" cy="671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indent="-161290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1600" spc="-5" dirty="0">
                <a:latin typeface="Verdana"/>
                <a:cs typeface="Verdana"/>
              </a:rPr>
              <a:t>Motor </a:t>
            </a:r>
            <a:r>
              <a:rPr sz="1600" spc="-10" dirty="0" err="1">
                <a:latin typeface="Verdana"/>
                <a:cs typeface="Verdana"/>
              </a:rPr>
              <a:t>araçlarda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lang="tr-TR" sz="1600" spc="-5" dirty="0" smtClean="0">
                <a:latin typeface="Verdana"/>
                <a:cs typeface="Verdana"/>
              </a:rPr>
              <a:t>g</a:t>
            </a:r>
            <a:r>
              <a:rPr sz="1600" spc="-5" dirty="0" err="1" smtClean="0">
                <a:latin typeface="Verdana"/>
                <a:cs typeface="Verdana"/>
              </a:rPr>
              <a:t>ücün</a:t>
            </a:r>
            <a:r>
              <a:rPr sz="1600" spc="55" dirty="0" smtClean="0">
                <a:latin typeface="Verdana"/>
                <a:cs typeface="Verdana"/>
              </a:rPr>
              <a:t> </a:t>
            </a:r>
            <a:r>
              <a:rPr sz="1600" spc="-25" dirty="0" err="1" smtClean="0">
                <a:latin typeface="Verdana"/>
                <a:cs typeface="Verdana"/>
              </a:rPr>
              <a:t>kaynağıdır</a:t>
            </a:r>
            <a:r>
              <a:rPr sz="1600" spc="-25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 marL="173990" indent="-161290">
              <a:lnSpc>
                <a:spcPct val="100000"/>
              </a:lnSpc>
              <a:spcBef>
                <a:spcPts val="1365"/>
              </a:spcBef>
              <a:buChar char="-"/>
              <a:tabLst>
                <a:tab pos="174625" algn="l"/>
              </a:tabLst>
            </a:pPr>
            <a:r>
              <a:rPr sz="1600" spc="-5" dirty="0">
                <a:latin typeface="Verdana"/>
                <a:cs typeface="Verdana"/>
              </a:rPr>
              <a:t>Motor </a:t>
            </a:r>
            <a:r>
              <a:rPr sz="1600" spc="-5" dirty="0">
                <a:solidFill>
                  <a:srgbClr val="A2171E"/>
                </a:solidFill>
                <a:latin typeface="Verdana"/>
                <a:cs typeface="Verdana"/>
              </a:rPr>
              <a:t>ısı enerjisini </a:t>
            </a:r>
            <a:r>
              <a:rPr sz="1600" b="1" spc="-10" dirty="0">
                <a:solidFill>
                  <a:srgbClr val="2B4976"/>
                </a:solidFill>
                <a:latin typeface="Verdana"/>
                <a:cs typeface="Verdana"/>
              </a:rPr>
              <a:t>Mekanik </a:t>
            </a: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enerjiye</a:t>
            </a:r>
            <a:r>
              <a:rPr sz="1600" b="1" spc="125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çevirir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9251" y="254508"/>
            <a:ext cx="2721864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5444" y="394589"/>
            <a:ext cx="219075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</a:rPr>
              <a:t>HARARET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405" y="1067815"/>
            <a:ext cx="8072120" cy="5342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Motorun hararet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yapma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sebepleri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561340" indent="-201295">
              <a:lnSpc>
                <a:spcPct val="150000"/>
              </a:lnSpc>
              <a:spcBef>
                <a:spcPts val="295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spc="-5" dirty="0">
                <a:latin typeface="Arial"/>
                <a:cs typeface="Arial"/>
              </a:rPr>
              <a:t>Radyatörün tıkalı, delik </a:t>
            </a:r>
            <a:r>
              <a:rPr sz="1400" spc="-10" dirty="0">
                <a:latin typeface="Arial"/>
                <a:cs typeface="Arial"/>
              </a:rPr>
              <a:t>veya </a:t>
            </a:r>
            <a:r>
              <a:rPr sz="1400" dirty="0">
                <a:latin typeface="Arial"/>
                <a:cs typeface="Arial"/>
              </a:rPr>
              <a:t>çatlak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olması</a:t>
            </a:r>
          </a:p>
          <a:p>
            <a:pPr marL="56134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spc="-5" dirty="0">
                <a:latin typeface="Arial"/>
                <a:cs typeface="Arial"/>
              </a:rPr>
              <a:t>Su pompasının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arızalanması</a:t>
            </a:r>
          </a:p>
          <a:p>
            <a:pPr marL="56134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spc="-5" dirty="0">
                <a:latin typeface="Arial"/>
                <a:cs typeface="Arial"/>
              </a:rPr>
              <a:t>Su </a:t>
            </a:r>
            <a:r>
              <a:rPr sz="1400" dirty="0">
                <a:latin typeface="Arial"/>
                <a:cs typeface="Arial"/>
              </a:rPr>
              <a:t>kanallarının </a:t>
            </a:r>
            <a:r>
              <a:rPr sz="1400" spc="-5" dirty="0">
                <a:latin typeface="Arial"/>
                <a:cs typeface="Arial"/>
              </a:rPr>
              <a:t>tıkalı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olması</a:t>
            </a:r>
          </a:p>
          <a:p>
            <a:pPr marL="56134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spc="-20" dirty="0">
                <a:latin typeface="Arial"/>
                <a:cs typeface="Arial"/>
              </a:rPr>
              <a:t>Termostatın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arızalanması</a:t>
            </a:r>
          </a:p>
          <a:p>
            <a:pPr marL="56134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dirty="0">
                <a:latin typeface="Arial"/>
                <a:cs typeface="Arial"/>
              </a:rPr>
              <a:t>Aracın </a:t>
            </a:r>
            <a:r>
              <a:rPr sz="1400" spc="-5" dirty="0">
                <a:latin typeface="Arial"/>
                <a:cs typeface="Arial"/>
              </a:rPr>
              <a:t>uygun devir </a:t>
            </a:r>
            <a:r>
              <a:rPr sz="1400" spc="-10" dirty="0">
                <a:latin typeface="Arial"/>
                <a:cs typeface="Arial"/>
              </a:rPr>
              <a:t>ve </a:t>
            </a:r>
            <a:r>
              <a:rPr sz="1400" spc="-5" dirty="0">
                <a:latin typeface="Arial"/>
                <a:cs typeface="Arial"/>
              </a:rPr>
              <a:t>viteste kullanılmaması</a:t>
            </a:r>
            <a:endParaRPr sz="1400" dirty="0">
              <a:latin typeface="Arial"/>
              <a:cs typeface="Arial"/>
            </a:endParaRPr>
          </a:p>
          <a:p>
            <a:pPr marL="56134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spc="-10" dirty="0" err="1">
                <a:latin typeface="Arial"/>
                <a:cs typeface="Arial"/>
              </a:rPr>
              <a:t>Vantilatör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0" dirty="0" err="1" smtClean="0">
                <a:latin typeface="Arial"/>
                <a:cs typeface="Arial"/>
              </a:rPr>
              <a:t>kayı</a:t>
            </a:r>
            <a:r>
              <a:rPr lang="tr-TR" sz="1400" spc="-50" dirty="0" smtClean="0">
                <a:latin typeface="Arial"/>
                <a:cs typeface="Arial"/>
              </a:rPr>
              <a:t>ş</a:t>
            </a:r>
            <a:r>
              <a:rPr sz="1400" spc="-50" dirty="0" err="1" smtClean="0">
                <a:latin typeface="Arial"/>
                <a:cs typeface="Arial"/>
              </a:rPr>
              <a:t>ının</a:t>
            </a:r>
            <a:r>
              <a:rPr sz="1400" spc="-50" dirty="0" smtClean="0">
                <a:latin typeface="Arial"/>
                <a:cs typeface="Arial"/>
              </a:rPr>
              <a:t> </a:t>
            </a:r>
            <a:r>
              <a:rPr sz="1400" spc="-70" dirty="0" err="1" smtClean="0">
                <a:latin typeface="Arial"/>
                <a:cs typeface="Arial"/>
              </a:rPr>
              <a:t>gev</a:t>
            </a:r>
            <a:r>
              <a:rPr lang="tr-TR" sz="1400" spc="-70" dirty="0" smtClean="0">
                <a:latin typeface="Arial"/>
                <a:cs typeface="Arial"/>
              </a:rPr>
              <a:t>ş</a:t>
            </a:r>
            <a:r>
              <a:rPr sz="1400" spc="-70" dirty="0" err="1" smtClean="0">
                <a:latin typeface="Arial"/>
                <a:cs typeface="Arial"/>
              </a:rPr>
              <a:t>ek</a:t>
            </a:r>
            <a:r>
              <a:rPr sz="1400" spc="-7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olması </a:t>
            </a:r>
            <a:r>
              <a:rPr sz="1400" spc="-10" dirty="0">
                <a:latin typeface="Arial"/>
                <a:cs typeface="Arial"/>
              </a:rPr>
              <a:t>veya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kopması</a:t>
            </a:r>
          </a:p>
          <a:p>
            <a:pPr marL="56134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spc="-5" dirty="0">
                <a:latin typeface="Arial"/>
                <a:cs typeface="Arial"/>
              </a:rPr>
              <a:t>Radyatör suyunun </a:t>
            </a:r>
            <a:r>
              <a:rPr sz="1400" dirty="0">
                <a:latin typeface="Arial"/>
                <a:cs typeface="Arial"/>
              </a:rPr>
              <a:t>eksik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olması</a:t>
            </a:r>
          </a:p>
          <a:p>
            <a:pPr marL="56134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spc="-5" dirty="0">
                <a:latin typeface="Arial"/>
                <a:cs typeface="Arial"/>
              </a:rPr>
              <a:t>Su </a:t>
            </a:r>
            <a:r>
              <a:rPr sz="1400" dirty="0">
                <a:latin typeface="Arial"/>
                <a:cs typeface="Arial"/>
              </a:rPr>
              <a:t>hortumlarında kaçak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olması</a:t>
            </a:r>
          </a:p>
          <a:p>
            <a:pPr marL="56134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dirty="0">
                <a:latin typeface="Arial"/>
                <a:cs typeface="Arial"/>
              </a:rPr>
              <a:t>Otomatik </a:t>
            </a:r>
            <a:r>
              <a:rPr sz="1400" spc="-5" dirty="0">
                <a:latin typeface="Arial"/>
                <a:cs typeface="Arial"/>
              </a:rPr>
              <a:t>fanın </a:t>
            </a:r>
            <a:r>
              <a:rPr sz="1400" dirty="0">
                <a:latin typeface="Arial"/>
                <a:cs typeface="Arial"/>
              </a:rPr>
              <a:t>arızalı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olması.</a:t>
            </a:r>
            <a:endParaRPr sz="1400" dirty="0">
              <a:latin typeface="Arial"/>
              <a:cs typeface="Arial"/>
            </a:endParaRPr>
          </a:p>
          <a:p>
            <a:pPr marL="561340" marR="7620" indent="-201295">
              <a:lnSpc>
                <a:spcPct val="15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400" spc="-5" dirty="0">
                <a:latin typeface="Arial"/>
                <a:cs typeface="Arial"/>
              </a:rPr>
              <a:t>Fan </a:t>
            </a:r>
            <a:r>
              <a:rPr sz="1400" spc="-5" dirty="0" err="1" smtClean="0">
                <a:latin typeface="Arial"/>
                <a:cs typeface="Arial"/>
              </a:rPr>
              <a:t>soğutmalı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araçlarda </a:t>
            </a:r>
            <a:r>
              <a:rPr sz="1400" dirty="0">
                <a:latin typeface="Arial"/>
                <a:cs typeface="Arial"/>
              </a:rPr>
              <a:t>fan </a:t>
            </a:r>
            <a:r>
              <a:rPr sz="1400" spc="-5" dirty="0">
                <a:latin typeface="Arial"/>
                <a:cs typeface="Arial"/>
              </a:rPr>
              <a:t>motorunun arızalanması, </a:t>
            </a:r>
            <a:r>
              <a:rPr sz="1400" spc="-5" dirty="0" err="1">
                <a:latin typeface="Arial"/>
                <a:cs typeface="Arial"/>
              </a:rPr>
              <a:t>kablo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bağlantılarında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0" dirty="0" err="1" smtClean="0">
                <a:latin typeface="Arial"/>
                <a:cs typeface="Arial"/>
              </a:rPr>
              <a:t>gev</a:t>
            </a:r>
            <a:r>
              <a:rPr lang="tr-TR" sz="1400" spc="-50" dirty="0" smtClean="0">
                <a:latin typeface="Arial"/>
                <a:cs typeface="Arial"/>
              </a:rPr>
              <a:t>ş</a:t>
            </a:r>
            <a:r>
              <a:rPr sz="1400" spc="-50" dirty="0" err="1" smtClean="0">
                <a:latin typeface="Arial"/>
                <a:cs typeface="Arial"/>
              </a:rPr>
              <a:t>eklik</a:t>
            </a:r>
            <a:r>
              <a:rPr sz="1400" spc="-5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veya  </a:t>
            </a:r>
            <a:r>
              <a:rPr sz="1400" dirty="0">
                <a:latin typeface="Arial"/>
                <a:cs typeface="Arial"/>
              </a:rPr>
              <a:t>kopukluk </a:t>
            </a:r>
            <a:r>
              <a:rPr sz="1400" spc="-5" dirty="0">
                <a:latin typeface="Arial"/>
                <a:cs typeface="Arial"/>
              </a:rPr>
              <a:t>olması, </a:t>
            </a:r>
            <a:r>
              <a:rPr sz="1400" dirty="0">
                <a:latin typeface="Arial"/>
                <a:cs typeface="Arial"/>
              </a:rPr>
              <a:t>fan </a:t>
            </a:r>
            <a:r>
              <a:rPr sz="1400" spc="-45" dirty="0" err="1" smtClean="0">
                <a:latin typeface="Arial"/>
                <a:cs typeface="Arial"/>
              </a:rPr>
              <a:t>mü</a:t>
            </a:r>
            <a:r>
              <a:rPr lang="tr-TR" sz="1400" spc="-45" dirty="0" smtClean="0">
                <a:latin typeface="Arial"/>
                <a:cs typeface="Arial"/>
              </a:rPr>
              <a:t>ş</a:t>
            </a:r>
            <a:r>
              <a:rPr sz="1400" spc="-45" dirty="0" err="1" smtClean="0">
                <a:latin typeface="Arial"/>
                <a:cs typeface="Arial"/>
              </a:rPr>
              <a:t>ürünün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arızalanması, </a:t>
            </a:r>
            <a:r>
              <a:rPr sz="1400" dirty="0">
                <a:latin typeface="Arial"/>
                <a:cs typeface="Arial"/>
              </a:rPr>
              <a:t>fan sigortasının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atması.</a:t>
            </a:r>
            <a:endParaRPr sz="1400" dirty="0">
              <a:latin typeface="Arial"/>
              <a:cs typeface="Arial"/>
            </a:endParaRPr>
          </a:p>
          <a:p>
            <a:pPr marL="15240" marR="5080" indent="569595" algn="just">
              <a:lnSpc>
                <a:spcPct val="150000"/>
              </a:lnSpc>
              <a:spcBef>
                <a:spcPts val="484"/>
              </a:spcBef>
            </a:pPr>
            <a:r>
              <a:rPr sz="1400" b="1" dirty="0" err="1">
                <a:latin typeface="Arial"/>
                <a:cs typeface="Arial"/>
              </a:rPr>
              <a:t>Hararet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60" dirty="0" err="1" smtClean="0">
                <a:latin typeface="Arial"/>
                <a:cs typeface="Arial"/>
              </a:rPr>
              <a:t>yapmı</a:t>
            </a:r>
            <a:r>
              <a:rPr lang="tr-TR" sz="1400" b="1" spc="-60" dirty="0" smtClean="0">
                <a:latin typeface="Arial"/>
                <a:cs typeface="Arial"/>
              </a:rPr>
              <a:t>ş</a:t>
            </a:r>
            <a:r>
              <a:rPr sz="1400" b="1" spc="-60" dirty="0" smtClean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olan </a:t>
            </a:r>
            <a:r>
              <a:rPr sz="1400" b="1" spc="-5" dirty="0">
                <a:latin typeface="Arial"/>
                <a:cs typeface="Arial"/>
              </a:rPr>
              <a:t>araç </a:t>
            </a:r>
            <a:r>
              <a:rPr sz="1400" b="1" spc="-10" dirty="0">
                <a:latin typeface="Arial"/>
                <a:cs typeface="Arial"/>
              </a:rPr>
              <a:t>10-15 dk. </a:t>
            </a:r>
            <a:r>
              <a:rPr sz="1400" b="1" spc="-10" dirty="0" err="1">
                <a:latin typeface="Arial"/>
                <a:cs typeface="Arial"/>
              </a:rPr>
              <a:t>Rolantide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5" dirty="0" err="1" smtClean="0">
                <a:latin typeface="Arial"/>
                <a:cs typeface="Arial"/>
              </a:rPr>
              <a:t>çalı</a:t>
            </a:r>
            <a:r>
              <a:rPr lang="tr-TR" sz="1400" b="1" spc="-25" dirty="0" smtClean="0">
                <a:latin typeface="Arial"/>
                <a:cs typeface="Arial"/>
              </a:rPr>
              <a:t>ş</a:t>
            </a:r>
            <a:r>
              <a:rPr sz="1400" b="1" spc="-25" dirty="0" err="1" smtClean="0">
                <a:latin typeface="Arial"/>
                <a:cs typeface="Arial"/>
              </a:rPr>
              <a:t>tırıldıktan</a:t>
            </a:r>
            <a:r>
              <a:rPr sz="1400" b="1" spc="-25" dirty="0" smtClean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sonra </a:t>
            </a:r>
            <a:r>
              <a:rPr sz="1400" b="1" spc="-10" dirty="0" err="1">
                <a:latin typeface="Arial"/>
                <a:cs typeface="Arial"/>
              </a:rPr>
              <a:t>radyatör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0" dirty="0" err="1" smtClean="0">
                <a:latin typeface="Arial"/>
                <a:cs typeface="Arial"/>
              </a:rPr>
              <a:t>kapağı</a:t>
            </a:r>
            <a:r>
              <a:rPr sz="1400" b="1" spc="-10" dirty="0" smtClean="0">
                <a:latin typeface="Arial"/>
                <a:cs typeface="Arial"/>
              </a:rPr>
              <a:t>  </a:t>
            </a:r>
            <a:r>
              <a:rPr sz="1400" b="1" spc="-5" dirty="0" err="1" smtClean="0">
                <a:latin typeface="Arial"/>
                <a:cs typeface="Arial"/>
              </a:rPr>
              <a:t>soğuk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ve </a:t>
            </a:r>
            <a:r>
              <a:rPr sz="1400" b="1" spc="-5" dirty="0">
                <a:latin typeface="Arial"/>
                <a:cs typeface="Arial"/>
              </a:rPr>
              <a:t>ıslak bir bezle </a:t>
            </a:r>
            <a:r>
              <a:rPr sz="1400" b="1" spc="-10" dirty="0" err="1">
                <a:latin typeface="Arial"/>
                <a:cs typeface="Arial"/>
              </a:rPr>
              <a:t>önce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40" dirty="0" err="1" smtClean="0">
                <a:latin typeface="Arial"/>
                <a:cs typeface="Arial"/>
              </a:rPr>
              <a:t>gev</a:t>
            </a:r>
            <a:r>
              <a:rPr lang="tr-TR" sz="1400" b="1" spc="-40" dirty="0" smtClean="0">
                <a:latin typeface="Arial"/>
                <a:cs typeface="Arial"/>
              </a:rPr>
              <a:t>ş</a:t>
            </a:r>
            <a:r>
              <a:rPr sz="1400" b="1" spc="-40" dirty="0" err="1" smtClean="0">
                <a:latin typeface="Arial"/>
                <a:cs typeface="Arial"/>
              </a:rPr>
              <a:t>etilir</a:t>
            </a:r>
            <a:r>
              <a:rPr sz="1400" b="1" spc="-40" dirty="0" smtClean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hava </a:t>
            </a:r>
            <a:r>
              <a:rPr sz="1400" b="1" spc="-10" dirty="0">
                <a:latin typeface="Arial"/>
                <a:cs typeface="Arial"/>
              </a:rPr>
              <a:t>basıncı </a:t>
            </a:r>
            <a:r>
              <a:rPr sz="1400" b="1" spc="-20" dirty="0">
                <a:latin typeface="Arial"/>
                <a:cs typeface="Arial"/>
              </a:rPr>
              <a:t>alınır, </a:t>
            </a:r>
            <a:r>
              <a:rPr sz="1400" b="1" spc="-10" dirty="0">
                <a:latin typeface="Arial"/>
                <a:cs typeface="Arial"/>
              </a:rPr>
              <a:t>daha sonra </a:t>
            </a:r>
            <a:r>
              <a:rPr sz="1400" b="1" spc="-5" dirty="0">
                <a:latin typeface="Arial"/>
                <a:cs typeface="Arial"/>
              </a:rPr>
              <a:t>açılarak ılık </a:t>
            </a:r>
            <a:r>
              <a:rPr sz="1400" b="1" spc="-10" dirty="0">
                <a:latin typeface="Arial"/>
                <a:cs typeface="Arial"/>
              </a:rPr>
              <a:t>su </a:t>
            </a:r>
            <a:r>
              <a:rPr sz="1400" b="1" spc="-5" dirty="0">
                <a:latin typeface="Arial"/>
                <a:cs typeface="Arial"/>
              </a:rPr>
              <a:t>ilave  </a:t>
            </a:r>
            <a:r>
              <a:rPr sz="1400" b="1" spc="-10" dirty="0">
                <a:latin typeface="Arial"/>
                <a:cs typeface="Arial"/>
              </a:rPr>
              <a:t>edilir. </a:t>
            </a:r>
            <a:r>
              <a:rPr sz="1400" spc="-5" dirty="0" err="1" smtClean="0">
                <a:latin typeface="Arial"/>
                <a:cs typeface="Arial"/>
              </a:rPr>
              <a:t>Soğuk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 </a:t>
            </a:r>
            <a:r>
              <a:rPr sz="1400" spc="-5" dirty="0">
                <a:latin typeface="Arial"/>
                <a:cs typeface="Arial"/>
              </a:rPr>
              <a:t>ilave </a:t>
            </a:r>
            <a:r>
              <a:rPr sz="1400" dirty="0">
                <a:latin typeface="Arial"/>
                <a:cs typeface="Arial"/>
              </a:rPr>
              <a:t>edilirse motor </a:t>
            </a:r>
            <a:r>
              <a:rPr sz="1400" spc="-5" dirty="0" err="1" smtClean="0">
                <a:latin typeface="Arial"/>
                <a:cs typeface="Arial"/>
              </a:rPr>
              <a:t>bloğu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 </a:t>
            </a:r>
            <a:r>
              <a:rPr sz="1400" dirty="0" err="1">
                <a:latin typeface="Arial"/>
                <a:cs typeface="Arial"/>
              </a:rPr>
              <a:t>silindir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kapağı</a:t>
            </a:r>
            <a:r>
              <a:rPr sz="1400" spc="-13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çatlayabilir.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1425" y="981075"/>
            <a:ext cx="3781425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0453" y="1676400"/>
            <a:ext cx="8110220" cy="2277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b="1" dirty="0" smtClean="0">
                <a:solidFill>
                  <a:srgbClr val="2B4976"/>
                </a:solidFill>
                <a:latin typeface="Verdana"/>
                <a:cs typeface="Verdana"/>
              </a:rPr>
              <a:t>G</a:t>
            </a:r>
            <a:r>
              <a:rPr lang="tr-TR" sz="1800" b="1" dirty="0" smtClean="0">
                <a:solidFill>
                  <a:srgbClr val="2B4976"/>
                </a:solidFill>
                <a:latin typeface="Verdana"/>
                <a:cs typeface="Verdana"/>
              </a:rPr>
              <a:t>öre</a:t>
            </a:r>
            <a:r>
              <a:rPr sz="1800" b="1" dirty="0" smtClean="0">
                <a:solidFill>
                  <a:srgbClr val="2B4976"/>
                </a:solidFill>
                <a:latin typeface="Verdana"/>
                <a:cs typeface="Verdana"/>
              </a:rPr>
              <a:t>vi</a:t>
            </a:r>
            <a:r>
              <a:rPr sz="18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800" dirty="0">
                <a:latin typeface="Verdana"/>
                <a:cs typeface="Verdana"/>
              </a:rPr>
              <a:t>Motor </a:t>
            </a:r>
            <a:r>
              <a:rPr sz="1800" spc="-5" dirty="0" err="1" smtClean="0">
                <a:latin typeface="Verdana"/>
                <a:cs typeface="Verdana"/>
              </a:rPr>
              <a:t>çalıştığı</a:t>
            </a:r>
            <a:r>
              <a:rPr sz="1800" spc="-5" dirty="0" smtClean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sürece, </a:t>
            </a:r>
            <a:r>
              <a:rPr sz="1800" spc="-10" dirty="0">
                <a:latin typeface="Verdana"/>
                <a:cs typeface="Verdana"/>
              </a:rPr>
              <a:t>araç </a:t>
            </a:r>
            <a:r>
              <a:rPr sz="1800" spc="-5" dirty="0">
                <a:latin typeface="Verdana"/>
                <a:cs typeface="Verdana"/>
              </a:rPr>
              <a:t>için gerekli olan </a:t>
            </a:r>
            <a:r>
              <a:rPr sz="1800" dirty="0">
                <a:latin typeface="Verdana"/>
                <a:cs typeface="Verdana"/>
              </a:rPr>
              <a:t>elektrik</a:t>
            </a:r>
            <a:r>
              <a:rPr sz="1800" spc="3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enerjisini</a:t>
            </a:r>
            <a:endParaRPr sz="1800" dirty="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üretir ve </a:t>
            </a:r>
            <a:r>
              <a:rPr sz="1800" dirty="0">
                <a:latin typeface="Verdana"/>
                <a:cs typeface="Verdana"/>
              </a:rPr>
              <a:t>aküyü şarj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eder.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b="1" spc="-5" dirty="0">
                <a:solidFill>
                  <a:srgbClr val="2B4976"/>
                </a:solidFill>
                <a:latin typeface="Verdana"/>
                <a:cs typeface="Verdana"/>
              </a:rPr>
              <a:t>Parçaları</a:t>
            </a:r>
            <a:r>
              <a:rPr sz="1800" spc="-5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295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5" dirty="0">
                <a:latin typeface="Verdana"/>
                <a:cs typeface="Verdana"/>
              </a:rPr>
              <a:t>Alternatör (Şarj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Dinamosu)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0" dirty="0">
                <a:latin typeface="Verdana"/>
                <a:cs typeface="Verdana"/>
              </a:rPr>
              <a:t>Konjektör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(Regülatör)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5" dirty="0">
                <a:latin typeface="Verdana"/>
                <a:cs typeface="Verdana"/>
              </a:rPr>
              <a:t>Şarj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Müşürü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5" dirty="0" err="1">
                <a:latin typeface="Verdana"/>
                <a:cs typeface="Verdana"/>
              </a:rPr>
              <a:t>Şarj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lang="tr-TR" sz="1600" spc="-5" dirty="0" smtClean="0">
                <a:latin typeface="Verdana"/>
                <a:cs typeface="Verdana"/>
              </a:rPr>
              <a:t>G</a:t>
            </a:r>
            <a:r>
              <a:rPr sz="1600" spc="-5" dirty="0" err="1" smtClean="0">
                <a:latin typeface="Verdana"/>
                <a:cs typeface="Verdana"/>
              </a:rPr>
              <a:t>östergesi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5" dirty="0">
                <a:latin typeface="Verdana"/>
                <a:cs typeface="Verdana"/>
              </a:rPr>
              <a:t>Sigorta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405" y="4690617"/>
            <a:ext cx="2528570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indent="-3175">
              <a:lnSpc>
                <a:spcPct val="100000"/>
              </a:lnSpc>
            </a:pPr>
            <a:r>
              <a:rPr sz="1800" b="1" spc="-5" dirty="0" err="1">
                <a:solidFill>
                  <a:srgbClr val="2B4976"/>
                </a:solidFill>
                <a:latin typeface="Verdana"/>
                <a:cs typeface="Verdana"/>
              </a:rPr>
              <a:t>Sistemin</a:t>
            </a:r>
            <a:r>
              <a:rPr sz="1800" b="1" spc="-5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lang="tr-TR" b="1" spc="-45" dirty="0" err="1">
                <a:solidFill>
                  <a:srgbClr val="2B4976"/>
                </a:solidFill>
                <a:latin typeface="Verdana"/>
                <a:cs typeface="Verdana"/>
              </a:rPr>
              <a:t>Ç</a:t>
            </a:r>
            <a:r>
              <a:rPr sz="1800" b="1" spc="-45" dirty="0" err="1" smtClean="0">
                <a:solidFill>
                  <a:srgbClr val="2B4976"/>
                </a:solidFill>
                <a:latin typeface="Verdana"/>
                <a:cs typeface="Verdana"/>
              </a:rPr>
              <a:t>alı</a:t>
            </a:r>
            <a:r>
              <a:rPr lang="tr-TR" sz="1800" b="1" spc="-45" dirty="0" smtClean="0">
                <a:solidFill>
                  <a:srgbClr val="2B4976"/>
                </a:solidFill>
                <a:latin typeface="Verdana"/>
                <a:cs typeface="Verdana"/>
              </a:rPr>
              <a:t>ş</a:t>
            </a:r>
            <a:r>
              <a:rPr sz="1800" b="1" spc="-45" dirty="0" err="1" smtClean="0">
                <a:solidFill>
                  <a:srgbClr val="2B4976"/>
                </a:solidFill>
                <a:latin typeface="Verdana"/>
                <a:cs typeface="Verdana"/>
              </a:rPr>
              <a:t>ması</a:t>
            </a:r>
            <a:r>
              <a:rPr sz="1800" b="1" spc="-45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300"/>
              </a:spcBef>
              <a:tabLst>
                <a:tab pos="810895" algn="l"/>
                <a:tab pos="1809114" algn="l"/>
              </a:tabLst>
            </a:pPr>
            <a:r>
              <a:rPr sz="1800" spc="-5" dirty="0">
                <a:latin typeface="Verdana"/>
                <a:cs typeface="Verdana"/>
              </a:rPr>
              <a:t>M</a:t>
            </a:r>
            <a:r>
              <a:rPr sz="1800" dirty="0">
                <a:latin typeface="Verdana"/>
                <a:cs typeface="Verdana"/>
              </a:rPr>
              <a:t>otor</a:t>
            </a:r>
            <a:r>
              <a:rPr sz="1800">
                <a:latin typeface="Verdana"/>
                <a:cs typeface="Verdana"/>
              </a:rPr>
              <a:t>	</a:t>
            </a:r>
            <a:r>
              <a:rPr sz="1800" smtClean="0">
                <a:latin typeface="Verdana"/>
                <a:cs typeface="Verdana"/>
              </a:rPr>
              <a:t>ç</a:t>
            </a:r>
            <a:r>
              <a:rPr sz="1800" spc="-20" smtClean="0">
                <a:latin typeface="Verdana"/>
                <a:cs typeface="Verdana"/>
              </a:rPr>
              <a:t>a</a:t>
            </a:r>
            <a:r>
              <a:rPr sz="1800" smtClean="0">
                <a:latin typeface="Verdana"/>
                <a:cs typeface="Verdana"/>
              </a:rPr>
              <a:t>lı</a:t>
            </a:r>
            <a:r>
              <a:rPr sz="1800" spc="-5" smtClean="0">
                <a:latin typeface="Verdana"/>
                <a:cs typeface="Verdana"/>
              </a:rPr>
              <a:t>ştı</a:t>
            </a:r>
            <a:r>
              <a:rPr sz="1800" spc="-15" smtClean="0">
                <a:latin typeface="Verdana"/>
                <a:cs typeface="Verdana"/>
              </a:rPr>
              <a:t>ğ</a:t>
            </a:r>
            <a:r>
              <a:rPr sz="1800" spc="-5" smtClean="0">
                <a:latin typeface="Verdana"/>
                <a:cs typeface="Verdana"/>
              </a:rPr>
              <a:t>ı</a:t>
            </a:r>
            <a:r>
              <a:rPr sz="1800" dirty="0">
                <a:latin typeface="Verdana"/>
                <a:cs typeface="Verdana"/>
              </a:rPr>
              <a:t>	an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69157" y="5003038"/>
            <a:ext cx="899794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itibaren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2617" y="5003038"/>
            <a:ext cx="445516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68120" algn="l"/>
                <a:tab pos="2717800" algn="l"/>
                <a:tab pos="3467735" algn="l"/>
              </a:tabLst>
            </a:pPr>
            <a:r>
              <a:rPr sz="1800" b="1" spc="-5" dirty="0">
                <a:latin typeface="Verdana"/>
                <a:cs typeface="Verdana"/>
              </a:rPr>
              <a:t>A</a:t>
            </a:r>
            <a:r>
              <a:rPr sz="1800" b="1" spc="-10" dirty="0">
                <a:latin typeface="Verdana"/>
                <a:cs typeface="Verdana"/>
              </a:rPr>
              <a:t>l</a:t>
            </a:r>
            <a:r>
              <a:rPr sz="1800" b="1" dirty="0">
                <a:latin typeface="Verdana"/>
                <a:cs typeface="Verdana"/>
              </a:rPr>
              <a:t>ter</a:t>
            </a:r>
            <a:r>
              <a:rPr sz="1800" b="1" spc="0" dirty="0">
                <a:latin typeface="Verdana"/>
                <a:cs typeface="Verdana"/>
              </a:rPr>
              <a:t>n</a:t>
            </a:r>
            <a:r>
              <a:rPr sz="1800" b="1" dirty="0">
                <a:latin typeface="Verdana"/>
                <a:cs typeface="Verdana"/>
              </a:rPr>
              <a:t>a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ör	</a:t>
            </a:r>
            <a:r>
              <a:rPr sz="1800" dirty="0">
                <a:latin typeface="Verdana"/>
                <a:cs typeface="Verdana"/>
              </a:rPr>
              <a:t>motor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an</a:t>
            </a:r>
            <a:r>
              <a:rPr sz="1800">
                <a:latin typeface="Verdana"/>
                <a:cs typeface="Verdana"/>
              </a:rPr>
              <a:t>	</a:t>
            </a:r>
            <a:r>
              <a:rPr sz="1800" spc="-15" smtClean="0">
                <a:latin typeface="Verdana"/>
                <a:cs typeface="Verdana"/>
              </a:rPr>
              <a:t>a</a:t>
            </a:r>
            <a:r>
              <a:rPr sz="1800" smtClean="0">
                <a:latin typeface="Verdana"/>
                <a:cs typeface="Verdana"/>
              </a:rPr>
              <a:t>l</a:t>
            </a:r>
            <a:r>
              <a:rPr sz="1800" spc="-10" smtClean="0">
                <a:latin typeface="Verdana"/>
                <a:cs typeface="Verdana"/>
              </a:rPr>
              <a:t>d</a:t>
            </a:r>
            <a:r>
              <a:rPr sz="1800" smtClean="0">
                <a:latin typeface="Verdana"/>
                <a:cs typeface="Verdana"/>
              </a:rPr>
              <a:t>ı</a:t>
            </a:r>
            <a:r>
              <a:rPr sz="1800" spc="-10" smtClean="0">
                <a:latin typeface="Verdana"/>
                <a:cs typeface="Verdana"/>
              </a:rPr>
              <a:t>ğ</a:t>
            </a:r>
            <a:r>
              <a:rPr sz="1800" spc="-5" smtClean="0">
                <a:latin typeface="Verdana"/>
                <a:cs typeface="Verdana"/>
              </a:rPr>
              <a:t>ı</a:t>
            </a:r>
            <a:r>
              <a:rPr sz="1800" dirty="0">
                <a:latin typeface="Verdana"/>
                <a:cs typeface="Verdana"/>
              </a:rPr>
              <a:t>	mekanik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0453" y="5277358"/>
            <a:ext cx="810450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hareketle </a:t>
            </a:r>
            <a:r>
              <a:rPr sz="1800" dirty="0">
                <a:latin typeface="Verdana"/>
                <a:cs typeface="Verdana"/>
              </a:rPr>
              <a:t>elektrik </a:t>
            </a:r>
            <a:r>
              <a:rPr sz="1800" spc="-5" dirty="0">
                <a:latin typeface="Verdana"/>
                <a:cs typeface="Verdana"/>
              </a:rPr>
              <a:t>üretmeye </a:t>
            </a:r>
            <a:r>
              <a:rPr sz="1800" spc="-40" dirty="0">
                <a:latin typeface="Verdana"/>
                <a:cs typeface="Verdana"/>
              </a:rPr>
              <a:t>başlar. </a:t>
            </a:r>
            <a:r>
              <a:rPr sz="1800" spc="-5" dirty="0">
                <a:latin typeface="Verdana"/>
                <a:cs typeface="Verdana"/>
              </a:rPr>
              <a:t>Üretilen </a:t>
            </a:r>
            <a:r>
              <a:rPr sz="1800" dirty="0">
                <a:latin typeface="Verdana"/>
                <a:cs typeface="Verdana"/>
              </a:rPr>
              <a:t>elektrik </a:t>
            </a:r>
            <a:r>
              <a:rPr sz="1800" spc="-5" dirty="0">
                <a:latin typeface="Verdana"/>
                <a:cs typeface="Verdana"/>
              </a:rPr>
              <a:t>akımı,</a:t>
            </a:r>
            <a:r>
              <a:rPr sz="1800" spc="18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Konjektör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7479" y="5551932"/>
            <a:ext cx="340042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0225" algn="l"/>
                <a:tab pos="1471295" algn="l"/>
                <a:tab pos="2577465" algn="l"/>
              </a:tabLst>
            </a:pPr>
            <a:r>
              <a:rPr sz="1800" spc="-10" dirty="0">
                <a:latin typeface="Verdana"/>
                <a:cs typeface="Verdana"/>
              </a:rPr>
              <a:t>ve	aracın	</a:t>
            </a:r>
            <a:r>
              <a:rPr sz="1800" dirty="0">
                <a:latin typeface="Verdana"/>
                <a:cs typeface="Verdana"/>
              </a:rPr>
              <a:t>elektrik	</a:t>
            </a:r>
            <a:r>
              <a:rPr sz="1800" spc="-10" dirty="0">
                <a:latin typeface="Verdana"/>
                <a:cs typeface="Verdana"/>
              </a:rPr>
              <a:t>ihtiyacı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453" y="5551932"/>
            <a:ext cx="448373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71014" algn="l"/>
                <a:tab pos="2902585" algn="l"/>
                <a:tab pos="3413125" algn="l"/>
              </a:tabLst>
            </a:pPr>
            <a:r>
              <a:rPr sz="1800" b="1" dirty="0">
                <a:latin typeface="Verdana"/>
                <a:cs typeface="Verdana"/>
              </a:rPr>
              <a:t>(Regüla</a:t>
            </a:r>
            <a:r>
              <a:rPr sz="1800" b="1" spc="-15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ör)</a:t>
            </a:r>
            <a:r>
              <a:rPr sz="1800" b="1">
                <a:latin typeface="Verdana"/>
                <a:cs typeface="Verdana"/>
              </a:rPr>
              <a:t>	</a:t>
            </a:r>
            <a:r>
              <a:rPr sz="1800" smtClean="0">
                <a:latin typeface="Verdana"/>
                <a:cs typeface="Verdana"/>
              </a:rPr>
              <a:t>a</a:t>
            </a:r>
            <a:r>
              <a:rPr sz="1800" spc="-45" smtClean="0">
                <a:latin typeface="Verdana"/>
                <a:cs typeface="Verdana"/>
              </a:rPr>
              <a:t>r</a:t>
            </a:r>
            <a:r>
              <a:rPr sz="1800" smtClean="0">
                <a:latin typeface="Verdana"/>
                <a:cs typeface="Verdana"/>
              </a:rPr>
              <a:t>a</a:t>
            </a:r>
            <a:r>
              <a:rPr sz="1800" spc="-10" smtClean="0">
                <a:latin typeface="Verdana"/>
                <a:cs typeface="Verdana"/>
              </a:rPr>
              <a:t>c</a:t>
            </a:r>
            <a:r>
              <a:rPr sz="1800" smtClean="0">
                <a:latin typeface="Verdana"/>
                <a:cs typeface="Verdana"/>
              </a:rPr>
              <a:t>ı</a:t>
            </a:r>
            <a:r>
              <a:rPr sz="1800" spc="5" smtClean="0">
                <a:latin typeface="Verdana"/>
                <a:cs typeface="Verdana"/>
              </a:rPr>
              <a:t>lı</a:t>
            </a:r>
            <a:r>
              <a:rPr sz="1800" spc="-10" smtClean="0">
                <a:latin typeface="Verdana"/>
                <a:cs typeface="Verdana"/>
              </a:rPr>
              <a:t>ğ</a:t>
            </a:r>
            <a:r>
              <a:rPr sz="1800" smtClean="0">
                <a:latin typeface="Verdana"/>
                <a:cs typeface="Verdana"/>
              </a:rPr>
              <a:t>ı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	s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tl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r</a:t>
            </a: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karşılanır. </a:t>
            </a:r>
            <a:r>
              <a:rPr sz="1800" spc="-10" dirty="0">
                <a:latin typeface="Verdana"/>
                <a:cs typeface="Verdana"/>
              </a:rPr>
              <a:t>Ayrıca </a:t>
            </a:r>
            <a:r>
              <a:rPr sz="1800" dirty="0">
                <a:latin typeface="Verdana"/>
                <a:cs typeface="Verdana"/>
              </a:rPr>
              <a:t>akü şarj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edilir.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2677" y="2446303"/>
            <a:ext cx="3090742" cy="224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9000" y="781050"/>
            <a:ext cx="90487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Metin kutusu 14"/>
          <p:cNvSpPr txBox="1"/>
          <p:nvPr/>
        </p:nvSpPr>
        <p:spPr>
          <a:xfrm>
            <a:off x="3218625" y="1034534"/>
            <a:ext cx="201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ŞARJ SİSTEMİ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750" y="1000125"/>
            <a:ext cx="2806700" cy="205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1371600"/>
            <a:ext cx="8255000" cy="4916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1600" b="1" spc="-5" dirty="0" smtClean="0">
                <a:solidFill>
                  <a:srgbClr val="2B4976"/>
                </a:solidFill>
                <a:latin typeface="Calibri"/>
                <a:cs typeface="Calibri"/>
              </a:rPr>
              <a:t>göre</a:t>
            </a:r>
            <a:r>
              <a:rPr sz="1600" b="1" spc="-5" dirty="0" smtClean="0">
                <a:solidFill>
                  <a:srgbClr val="2B4976"/>
                </a:solidFill>
                <a:latin typeface="Calibri"/>
                <a:cs typeface="Calibri"/>
              </a:rPr>
              <a:t>vi</a:t>
            </a:r>
            <a:r>
              <a:rPr sz="1600" spc="-5" dirty="0">
                <a:solidFill>
                  <a:srgbClr val="2B4976"/>
                </a:solidFill>
                <a:latin typeface="Calibri"/>
                <a:cs typeface="Calibri"/>
              </a:rPr>
              <a:t>: </a:t>
            </a:r>
            <a:r>
              <a:rPr sz="1600" spc="-15" dirty="0">
                <a:latin typeface="Calibri"/>
                <a:cs typeface="Calibri"/>
              </a:rPr>
              <a:t>Motora </a:t>
            </a:r>
            <a:r>
              <a:rPr sz="1600" dirty="0">
                <a:latin typeface="Calibri"/>
                <a:cs typeface="Calibri"/>
              </a:rPr>
              <a:t>ilk </a:t>
            </a:r>
            <a:r>
              <a:rPr sz="1600" spc="-20" dirty="0">
                <a:latin typeface="Calibri"/>
                <a:cs typeface="Calibri"/>
              </a:rPr>
              <a:t>hareketi </a:t>
            </a:r>
            <a:r>
              <a:rPr sz="1600" spc="-10" dirty="0">
                <a:latin typeface="Calibri"/>
                <a:cs typeface="Calibri"/>
              </a:rPr>
              <a:t>vermek ve motorun </a:t>
            </a:r>
            <a:r>
              <a:rPr sz="1600" spc="-5" dirty="0" err="1">
                <a:latin typeface="Calibri"/>
                <a:cs typeface="Calibri"/>
              </a:rPr>
              <a:t>çalışmasını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sağlamak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solidFill>
                  <a:srgbClr val="2B4976"/>
                </a:solidFill>
                <a:latin typeface="Calibri"/>
                <a:cs typeface="Calibri"/>
              </a:rPr>
              <a:t>Parçaları</a:t>
            </a:r>
            <a:r>
              <a:rPr sz="1600" spc="-10" dirty="0">
                <a:solidFill>
                  <a:srgbClr val="2B4976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600" spc="-15" dirty="0">
                <a:latin typeface="Calibri"/>
                <a:cs typeface="Calibri"/>
              </a:rPr>
              <a:t>Kontak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Anahtarı</a:t>
            </a:r>
            <a:endParaRPr sz="1600" dirty="0">
              <a:latin typeface="Calibri"/>
              <a:cs typeface="Calibri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600" spc="-5" dirty="0">
                <a:latin typeface="Calibri"/>
                <a:cs typeface="Calibri"/>
              </a:rPr>
              <a:t>Akümülatör</a:t>
            </a:r>
            <a:endParaRPr sz="1600" dirty="0">
              <a:latin typeface="Calibri"/>
              <a:cs typeface="Calibri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600" spc="-10" dirty="0">
                <a:latin typeface="Calibri"/>
                <a:cs typeface="Calibri"/>
              </a:rPr>
              <a:t>Marş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Motoru</a:t>
            </a:r>
            <a:endParaRPr sz="1600" dirty="0">
              <a:latin typeface="Calibri"/>
              <a:cs typeface="Calibri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60705" algn="l"/>
                <a:tab pos="561340" algn="l"/>
              </a:tabLst>
            </a:pPr>
            <a:r>
              <a:rPr sz="1600" spc="-20" dirty="0">
                <a:latin typeface="Calibri"/>
                <a:cs typeface="Calibri"/>
              </a:rPr>
              <a:t>Volan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Dişlisi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600" b="1" spc="-10" dirty="0">
                <a:solidFill>
                  <a:srgbClr val="2B4976"/>
                </a:solidFill>
                <a:latin typeface="Calibri"/>
                <a:cs typeface="Calibri"/>
              </a:rPr>
              <a:t>Sistemin</a:t>
            </a:r>
            <a:r>
              <a:rPr sz="1600" b="1" spc="-60" dirty="0">
                <a:solidFill>
                  <a:srgbClr val="2B497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B4976"/>
                </a:solidFill>
                <a:latin typeface="Calibri"/>
                <a:cs typeface="Calibri"/>
              </a:rPr>
              <a:t>Çalışması</a:t>
            </a:r>
            <a:r>
              <a:rPr sz="1600" spc="-5" dirty="0">
                <a:solidFill>
                  <a:srgbClr val="2B4976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277495" marR="5080" indent="-264795" algn="just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8125"/>
              <a:buFont typeface="Wingdings 2"/>
              <a:buChar char=""/>
              <a:tabLst>
                <a:tab pos="278130" algn="l"/>
              </a:tabLst>
            </a:pPr>
            <a:r>
              <a:rPr sz="1600" spc="-15" dirty="0">
                <a:latin typeface="Calibri"/>
                <a:cs typeface="Calibri"/>
              </a:rPr>
              <a:t>Kontak </a:t>
            </a:r>
            <a:r>
              <a:rPr sz="1600" spc="-5" dirty="0" err="1">
                <a:latin typeface="Calibri"/>
                <a:cs typeface="Calibri"/>
              </a:rPr>
              <a:t>anahtarı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 err="1" smtClean="0">
                <a:latin typeface="Calibri"/>
                <a:cs typeface="Calibri"/>
              </a:rPr>
              <a:t>kontağa</a:t>
            </a:r>
            <a:r>
              <a:rPr sz="1600" spc="320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taktıktan </a:t>
            </a:r>
            <a:r>
              <a:rPr sz="1600" spc="-15" dirty="0">
                <a:latin typeface="Calibri"/>
                <a:cs typeface="Calibri"/>
              </a:rPr>
              <a:t>sonra, </a:t>
            </a:r>
            <a:r>
              <a:rPr sz="1600" spc="-10" dirty="0">
                <a:latin typeface="Calibri"/>
                <a:cs typeface="Calibri"/>
              </a:rPr>
              <a:t>saat yönünde çevirirken </a:t>
            </a:r>
            <a:r>
              <a:rPr sz="1600" dirty="0">
                <a:latin typeface="Calibri"/>
                <a:cs typeface="Calibri"/>
              </a:rPr>
              <a:t>tık </a:t>
            </a:r>
            <a:r>
              <a:rPr sz="1600" spc="-10" dirty="0">
                <a:latin typeface="Calibri"/>
                <a:cs typeface="Calibri"/>
              </a:rPr>
              <a:t>diye </a:t>
            </a:r>
            <a:r>
              <a:rPr sz="1600" spc="-5" dirty="0">
                <a:latin typeface="Calibri"/>
                <a:cs typeface="Calibri"/>
              </a:rPr>
              <a:t>bir ses </a:t>
            </a:r>
            <a:r>
              <a:rPr sz="1600" spc="-5" dirty="0" err="1">
                <a:latin typeface="Calibri"/>
                <a:cs typeface="Calibri"/>
              </a:rPr>
              <a:t>gelip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durduğu</a:t>
            </a:r>
            <a:r>
              <a:rPr sz="1600" spc="-10" dirty="0" smtClean="0">
                <a:latin typeface="Calibri"/>
                <a:cs typeface="Calibri"/>
              </a:rPr>
              <a:t>  </a:t>
            </a:r>
            <a:r>
              <a:rPr sz="1600" spc="-5" dirty="0">
                <a:latin typeface="Calibri"/>
                <a:cs typeface="Calibri"/>
              </a:rPr>
              <a:t>an </a:t>
            </a:r>
            <a:r>
              <a:rPr sz="1600" spc="-10" dirty="0">
                <a:latin typeface="Calibri"/>
                <a:cs typeface="Calibri"/>
              </a:rPr>
              <a:t>aracın </a:t>
            </a:r>
            <a:r>
              <a:rPr sz="1600" spc="-5" dirty="0">
                <a:latin typeface="Calibri"/>
                <a:cs typeface="Calibri"/>
              </a:rPr>
              <a:t>elektrik </a:t>
            </a:r>
            <a:r>
              <a:rPr sz="1600" spc="-5" dirty="0" err="1">
                <a:latin typeface="Calibri"/>
                <a:cs typeface="Calibri"/>
              </a:rPr>
              <a:t>devresinin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açıldığı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andır. </a:t>
            </a:r>
            <a:r>
              <a:rPr sz="1600" spc="-5" dirty="0">
                <a:latin typeface="Calibri"/>
                <a:cs typeface="Calibri"/>
              </a:rPr>
              <a:t>Bu </a:t>
            </a:r>
            <a:r>
              <a:rPr sz="1600" spc="-15" dirty="0">
                <a:latin typeface="Calibri"/>
                <a:cs typeface="Calibri"/>
              </a:rPr>
              <a:t>konumda </a:t>
            </a:r>
            <a:r>
              <a:rPr sz="1600" b="1" spc="-5" dirty="0">
                <a:latin typeface="Calibri"/>
                <a:cs typeface="Calibri"/>
              </a:rPr>
              <a:t>akü </a:t>
            </a:r>
            <a:r>
              <a:rPr sz="1600" b="1" spc="-15" dirty="0">
                <a:latin typeface="Calibri"/>
                <a:cs typeface="Calibri"/>
              </a:rPr>
              <a:t>araç </a:t>
            </a:r>
            <a:r>
              <a:rPr sz="1600" b="1" dirty="0">
                <a:latin typeface="Calibri"/>
                <a:cs typeface="Calibri"/>
              </a:rPr>
              <a:t>için </a:t>
            </a:r>
            <a:r>
              <a:rPr sz="1600" b="1" spc="-10" dirty="0" err="1">
                <a:latin typeface="Calibri"/>
                <a:cs typeface="Calibri"/>
              </a:rPr>
              <a:t>gerekli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elektriği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sağlar</a:t>
            </a:r>
            <a:r>
              <a:rPr sz="1600" b="1" spc="-20" dirty="0">
                <a:latin typeface="Calibri"/>
                <a:cs typeface="Calibri"/>
              </a:rPr>
              <a:t>,  </a:t>
            </a:r>
            <a:r>
              <a:rPr sz="1600" b="1" spc="-10" dirty="0">
                <a:latin typeface="Calibri"/>
                <a:cs typeface="Calibri"/>
              </a:rPr>
              <a:t>Aracın yakıt, ateşleme ve </a:t>
            </a:r>
            <a:r>
              <a:rPr sz="1600" b="1" dirty="0">
                <a:latin typeface="Calibri"/>
                <a:cs typeface="Calibri"/>
              </a:rPr>
              <a:t>bir </a:t>
            </a:r>
            <a:r>
              <a:rPr sz="1600" b="1" spc="-10" dirty="0">
                <a:latin typeface="Calibri"/>
                <a:cs typeface="Calibri"/>
              </a:rPr>
              <a:t>çok </a:t>
            </a:r>
            <a:r>
              <a:rPr sz="1600" b="1" spc="-15" dirty="0">
                <a:latin typeface="Calibri"/>
                <a:cs typeface="Calibri"/>
              </a:rPr>
              <a:t>sistemi </a:t>
            </a:r>
            <a:r>
              <a:rPr sz="1600" b="1" spc="-10" dirty="0">
                <a:latin typeface="Calibri"/>
                <a:cs typeface="Calibri"/>
              </a:rPr>
              <a:t>çalışmaya </a:t>
            </a:r>
            <a:r>
              <a:rPr sz="1600" b="1" spc="-5" dirty="0">
                <a:latin typeface="Calibri"/>
                <a:cs typeface="Calibri"/>
              </a:rPr>
              <a:t>hazır duruma </a:t>
            </a:r>
            <a:r>
              <a:rPr sz="1600" b="1" spc="-30" dirty="0">
                <a:latin typeface="Calibri"/>
                <a:cs typeface="Calibri"/>
              </a:rPr>
              <a:t>gelir. </a:t>
            </a:r>
            <a:r>
              <a:rPr lang="tr-TR" sz="1600" b="1" spc="-30" dirty="0" smtClean="0">
                <a:latin typeface="Calibri"/>
                <a:cs typeface="Calibri"/>
              </a:rPr>
              <a:t>G</a:t>
            </a:r>
            <a:r>
              <a:rPr sz="1600" b="1" spc="-10" dirty="0" err="1" smtClean="0">
                <a:latin typeface="Calibri"/>
                <a:cs typeface="Calibri"/>
              </a:rPr>
              <a:t>östergede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birçok </a:t>
            </a:r>
            <a:r>
              <a:rPr sz="1600" b="1" spc="-5" dirty="0">
                <a:latin typeface="Calibri"/>
                <a:cs typeface="Calibri"/>
              </a:rPr>
              <a:t>ışık  </a:t>
            </a:r>
            <a:r>
              <a:rPr sz="1600" b="1" spc="-25" dirty="0">
                <a:latin typeface="Calibri"/>
                <a:cs typeface="Calibri"/>
              </a:rPr>
              <a:t>yanar, </a:t>
            </a:r>
            <a:r>
              <a:rPr sz="1600" b="1" dirty="0">
                <a:latin typeface="Calibri"/>
                <a:cs typeface="Calibri"/>
              </a:rPr>
              <a:t>bu </a:t>
            </a:r>
            <a:r>
              <a:rPr sz="1600" b="1" spc="-5" dirty="0">
                <a:latin typeface="Calibri"/>
                <a:cs typeface="Calibri"/>
              </a:rPr>
              <a:t>ışıklardan </a:t>
            </a:r>
            <a:r>
              <a:rPr sz="1600" b="1" spc="-10" dirty="0">
                <a:latin typeface="Calibri"/>
                <a:cs typeface="Calibri"/>
              </a:rPr>
              <a:t>Kızdırma </a:t>
            </a:r>
            <a:r>
              <a:rPr sz="1600" b="1" dirty="0">
                <a:latin typeface="Calibri"/>
                <a:cs typeface="Calibri"/>
              </a:rPr>
              <a:t>bujisi </a:t>
            </a:r>
            <a:r>
              <a:rPr sz="1600" b="1" spc="-10" dirty="0">
                <a:latin typeface="Calibri"/>
                <a:cs typeface="Calibri"/>
              </a:rPr>
              <a:t>uyarı </a:t>
            </a:r>
            <a:r>
              <a:rPr sz="1600" b="1" spc="-5" dirty="0">
                <a:latin typeface="Calibri"/>
                <a:cs typeface="Calibri"/>
              </a:rPr>
              <a:t>lambası </a:t>
            </a:r>
            <a:r>
              <a:rPr sz="1600" b="1" spc="-20" dirty="0">
                <a:latin typeface="Calibri"/>
                <a:cs typeface="Calibri"/>
              </a:rPr>
              <a:t>veya</a:t>
            </a:r>
            <a:r>
              <a:rPr sz="1600" b="1" spc="3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enjeksiyon </a:t>
            </a:r>
            <a:r>
              <a:rPr sz="1600" b="1" spc="-10" dirty="0">
                <a:latin typeface="Calibri"/>
                <a:cs typeface="Calibri"/>
              </a:rPr>
              <a:t>sistem </a:t>
            </a:r>
            <a:r>
              <a:rPr sz="1600" b="1" spc="-5" dirty="0">
                <a:latin typeface="Calibri"/>
                <a:cs typeface="Calibri"/>
              </a:rPr>
              <a:t>uyarı lambası  </a:t>
            </a:r>
            <a:r>
              <a:rPr sz="1600" b="1" spc="-10" dirty="0">
                <a:latin typeface="Calibri"/>
                <a:cs typeface="Calibri"/>
              </a:rPr>
              <a:t>söndükten sonra </a:t>
            </a:r>
            <a:r>
              <a:rPr sz="1600" spc="-10" dirty="0">
                <a:latin typeface="Calibri"/>
                <a:cs typeface="Calibri"/>
              </a:rPr>
              <a:t>anahtar saat yönünde </a:t>
            </a:r>
            <a:r>
              <a:rPr sz="1600" spc="-5" dirty="0">
                <a:latin typeface="Calibri"/>
                <a:cs typeface="Calibri"/>
              </a:rPr>
              <a:t>çevrilerek </a:t>
            </a:r>
            <a:r>
              <a:rPr sz="1600" spc="-10" dirty="0">
                <a:latin typeface="Calibri"/>
                <a:cs typeface="Calibri"/>
              </a:rPr>
              <a:t>marş yapılır </a:t>
            </a:r>
            <a:r>
              <a:rPr sz="1600" spc="-5" dirty="0">
                <a:latin typeface="Calibri"/>
                <a:cs typeface="Calibri"/>
              </a:rPr>
              <a:t>motor </a:t>
            </a:r>
            <a:r>
              <a:rPr sz="1600" spc="-20" dirty="0">
                <a:latin typeface="Calibri"/>
                <a:cs typeface="Calibri"/>
              </a:rPr>
              <a:t>çalıştırılır.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marş</a:t>
            </a:r>
            <a:r>
              <a:rPr sz="1600" spc="-10" dirty="0">
                <a:latin typeface="Calibri"/>
                <a:cs typeface="Calibri"/>
              </a:rPr>
              <a:t>  </a:t>
            </a:r>
            <a:r>
              <a:rPr sz="1600" spc="-10" dirty="0" err="1" smtClean="0">
                <a:latin typeface="Calibri"/>
                <a:cs typeface="Calibri"/>
              </a:rPr>
              <a:t>yapıldığında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Marş </a:t>
            </a:r>
            <a:r>
              <a:rPr sz="1600" spc="-5" dirty="0">
                <a:latin typeface="Calibri"/>
                <a:cs typeface="Calibri"/>
              </a:rPr>
              <a:t>motorunun dişlisi, </a:t>
            </a:r>
            <a:r>
              <a:rPr sz="1600" spc="-10" dirty="0">
                <a:latin typeface="Calibri"/>
                <a:cs typeface="Calibri"/>
              </a:rPr>
              <a:t>volan </a:t>
            </a:r>
            <a:r>
              <a:rPr sz="1600" spc="-5" dirty="0">
                <a:latin typeface="Calibri"/>
                <a:cs typeface="Calibri"/>
              </a:rPr>
              <a:t>dişlisini çevirmek suretiyle </a:t>
            </a:r>
            <a:r>
              <a:rPr sz="1600" spc="-10" dirty="0">
                <a:latin typeface="Calibri"/>
                <a:cs typeface="Calibri"/>
              </a:rPr>
              <a:t>motora </a:t>
            </a:r>
            <a:r>
              <a:rPr sz="1600" dirty="0">
                <a:latin typeface="Calibri"/>
                <a:cs typeface="Calibri"/>
              </a:rPr>
              <a:t>ilk </a:t>
            </a:r>
            <a:r>
              <a:rPr sz="1600" spc="-20" dirty="0">
                <a:latin typeface="Calibri"/>
                <a:cs typeface="Calibri"/>
              </a:rPr>
              <a:t>hareket </a:t>
            </a:r>
            <a:r>
              <a:rPr sz="1600" spc="-5" dirty="0">
                <a:latin typeface="Calibri"/>
                <a:cs typeface="Calibri"/>
              </a:rPr>
              <a:t>verilmiş  </a:t>
            </a:r>
            <a:r>
              <a:rPr sz="1600" spc="-40" dirty="0">
                <a:latin typeface="Calibri"/>
                <a:cs typeface="Calibri"/>
              </a:rPr>
              <a:t>olur.</a:t>
            </a:r>
            <a:endParaRPr sz="1600" dirty="0">
              <a:latin typeface="Calibri"/>
              <a:cs typeface="Calibri"/>
            </a:endParaRPr>
          </a:p>
          <a:p>
            <a:pPr marL="277495" marR="5715" indent="-264795">
              <a:lnSpc>
                <a:spcPct val="100000"/>
              </a:lnSpc>
              <a:spcBef>
                <a:spcPts val="960"/>
              </a:spcBef>
              <a:buClr>
                <a:srgbClr val="2CA1BE"/>
              </a:buClr>
              <a:buSzPct val="78125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600" b="1" spc="-10" dirty="0">
                <a:latin typeface="Calibri"/>
                <a:cs typeface="Calibri"/>
              </a:rPr>
              <a:t>Marşa yapma </a:t>
            </a:r>
            <a:r>
              <a:rPr sz="1600" b="1" spc="-5" dirty="0">
                <a:latin typeface="Calibri"/>
                <a:cs typeface="Calibri"/>
              </a:rPr>
              <a:t>süresi 10-15 saniyeyi </a:t>
            </a:r>
            <a:r>
              <a:rPr sz="1600" b="1" spc="-15" dirty="0">
                <a:latin typeface="Calibri"/>
                <a:cs typeface="Calibri"/>
              </a:rPr>
              <a:t>geçmemelidir. </a:t>
            </a:r>
            <a:r>
              <a:rPr sz="1600" spc="-15" dirty="0">
                <a:latin typeface="Calibri"/>
                <a:cs typeface="Calibri"/>
              </a:rPr>
              <a:t>Araç </a:t>
            </a:r>
            <a:r>
              <a:rPr sz="1600" spc="-10" dirty="0">
                <a:latin typeface="Calibri"/>
                <a:cs typeface="Calibri"/>
              </a:rPr>
              <a:t>çalışmıyorsa </a:t>
            </a:r>
            <a:r>
              <a:rPr sz="1600" spc="-15" dirty="0">
                <a:latin typeface="Calibri"/>
                <a:cs typeface="Calibri"/>
              </a:rPr>
              <a:t>biraz </a:t>
            </a:r>
            <a:r>
              <a:rPr sz="1600" spc="-5" dirty="0">
                <a:latin typeface="Calibri"/>
                <a:cs typeface="Calibri"/>
              </a:rPr>
              <a:t>beklenir </a:t>
            </a:r>
            <a:r>
              <a:rPr sz="1600" spc="-10" dirty="0">
                <a:latin typeface="Calibri"/>
                <a:cs typeface="Calibri"/>
              </a:rPr>
              <a:t>tekrar  </a:t>
            </a:r>
            <a:r>
              <a:rPr sz="1600" spc="-25" dirty="0">
                <a:latin typeface="Calibri"/>
                <a:cs typeface="Calibri"/>
              </a:rPr>
              <a:t>denenir. </a:t>
            </a:r>
            <a:r>
              <a:rPr sz="1600" b="1" spc="-10" dirty="0">
                <a:latin typeface="Calibri"/>
                <a:cs typeface="Calibri"/>
              </a:rPr>
              <a:t>Uzun süre ve </a:t>
            </a:r>
            <a:r>
              <a:rPr sz="1600" b="1" spc="-15" dirty="0">
                <a:latin typeface="Calibri"/>
                <a:cs typeface="Calibri"/>
              </a:rPr>
              <a:t>sıkça </a:t>
            </a:r>
            <a:r>
              <a:rPr sz="1600" b="1" spc="-10" dirty="0">
                <a:latin typeface="Calibri"/>
                <a:cs typeface="Calibri"/>
              </a:rPr>
              <a:t>marş yapılırsa akümülatör</a:t>
            </a:r>
            <a:r>
              <a:rPr sz="1600" b="1" spc="17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boşalır.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Wingdings 2"/>
              <a:buChar char=""/>
            </a:pPr>
            <a:endParaRPr sz="1500" dirty="0">
              <a:latin typeface="Times New Roman"/>
              <a:cs typeface="Times New Roman"/>
            </a:endParaRPr>
          </a:p>
          <a:p>
            <a:pPr marL="277495" marR="5715" indent="-264795">
              <a:lnSpc>
                <a:spcPct val="100000"/>
              </a:lnSpc>
              <a:buClr>
                <a:srgbClr val="2CA1BE"/>
              </a:buClr>
              <a:buSzPct val="78125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600" b="1" spc="-5" dirty="0">
                <a:latin typeface="Calibri"/>
                <a:cs typeface="Calibri"/>
              </a:rPr>
              <a:t>Motor </a:t>
            </a:r>
            <a:r>
              <a:rPr sz="1600" b="1" spc="-10" dirty="0">
                <a:latin typeface="Calibri"/>
                <a:cs typeface="Calibri"/>
              </a:rPr>
              <a:t>çalışıyorken </a:t>
            </a:r>
            <a:r>
              <a:rPr sz="1600" b="1" spc="-15" dirty="0">
                <a:latin typeface="Calibri"/>
                <a:cs typeface="Calibri"/>
              </a:rPr>
              <a:t>tekrar </a:t>
            </a:r>
            <a:r>
              <a:rPr sz="1600" b="1" spc="-10" dirty="0">
                <a:latin typeface="Calibri"/>
                <a:cs typeface="Calibri"/>
              </a:rPr>
              <a:t>marş </a:t>
            </a:r>
            <a:r>
              <a:rPr sz="1600" b="1" spc="-15" dirty="0">
                <a:latin typeface="Calibri"/>
                <a:cs typeface="Calibri"/>
              </a:rPr>
              <a:t>yapılmamalıdır. </a:t>
            </a:r>
            <a:r>
              <a:rPr sz="1600" b="1" spc="-35" dirty="0">
                <a:latin typeface="Calibri"/>
                <a:cs typeface="Calibri"/>
              </a:rPr>
              <a:t>Tekrar </a:t>
            </a:r>
            <a:r>
              <a:rPr sz="1600" b="1" spc="-10" dirty="0">
                <a:latin typeface="Calibri"/>
                <a:cs typeface="Calibri"/>
              </a:rPr>
              <a:t>marş yapılırsa marş </a:t>
            </a:r>
            <a:r>
              <a:rPr sz="1600" b="1" spc="-5" dirty="0">
                <a:latin typeface="Calibri"/>
                <a:cs typeface="Calibri"/>
              </a:rPr>
              <a:t>dişlisi </a:t>
            </a:r>
            <a:r>
              <a:rPr sz="1600" b="1" spc="-20" dirty="0">
                <a:latin typeface="Calibri"/>
                <a:cs typeface="Calibri"/>
              </a:rPr>
              <a:t>veya </a:t>
            </a:r>
            <a:r>
              <a:rPr sz="1600" b="1" spc="-5" dirty="0">
                <a:latin typeface="Calibri"/>
                <a:cs typeface="Calibri"/>
              </a:rPr>
              <a:t>volan  dişlisi </a:t>
            </a:r>
            <a:r>
              <a:rPr sz="1600" b="1" spc="-15" dirty="0">
                <a:latin typeface="Calibri"/>
                <a:cs typeface="Calibri"/>
              </a:rPr>
              <a:t>zarar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görür.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43376" y="1716760"/>
            <a:ext cx="879475" cy="716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Metin kutusu 8"/>
          <p:cNvSpPr txBox="1"/>
          <p:nvPr/>
        </p:nvSpPr>
        <p:spPr>
          <a:xfrm>
            <a:off x="2286000" y="762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MARŞ SİSTEMİ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6488" y="1796795"/>
            <a:ext cx="4140708" cy="2616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7750" y="1989073"/>
            <a:ext cx="3757549" cy="223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56782" y="1046479"/>
            <a:ext cx="241300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4115" algn="l"/>
              </a:tabLst>
            </a:pPr>
            <a:r>
              <a:rPr sz="1600" spc="-10" dirty="0">
                <a:latin typeface="Verdana"/>
                <a:cs typeface="Verdana"/>
              </a:rPr>
              <a:t>sinyallerle	</a:t>
            </a:r>
            <a:r>
              <a:rPr sz="1600" spc="-5" dirty="0">
                <a:latin typeface="Verdana"/>
                <a:cs typeface="Verdana"/>
              </a:rPr>
              <a:t>hareketlerin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856" y="1073911"/>
            <a:ext cx="566293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  <a:tabLst>
                <a:tab pos="984885" algn="l"/>
                <a:tab pos="1890395" algn="l"/>
                <a:tab pos="2298700" algn="l"/>
                <a:tab pos="2993390" algn="l"/>
                <a:tab pos="3478529" algn="l"/>
                <a:tab pos="4171950" algn="l"/>
              </a:tabLst>
            </a:pPr>
            <a:r>
              <a:rPr lang="tr-TR" sz="1600" b="1" spc="-5" dirty="0" smtClean="0">
                <a:solidFill>
                  <a:srgbClr val="2B4976"/>
                </a:solidFill>
                <a:latin typeface="Verdana"/>
                <a:cs typeface="Verdana"/>
              </a:rPr>
              <a:t>Göre</a:t>
            </a:r>
            <a:r>
              <a:rPr sz="1600" b="1" spc="-10" dirty="0" smtClean="0">
                <a:solidFill>
                  <a:srgbClr val="2B4976"/>
                </a:solidFill>
                <a:latin typeface="Verdana"/>
                <a:cs typeface="Verdana"/>
              </a:rPr>
              <a:t>v</a:t>
            </a:r>
            <a:r>
              <a:rPr sz="1600" b="1" dirty="0" smtClean="0">
                <a:solidFill>
                  <a:srgbClr val="2B4976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r>
              <a:rPr sz="1600" dirty="0">
                <a:solidFill>
                  <a:srgbClr val="2B4976"/>
                </a:solidFill>
                <a:latin typeface="Verdana"/>
                <a:cs typeface="Verdana"/>
              </a:rPr>
              <a:t>	</a:t>
            </a:r>
            <a:r>
              <a:rPr lang="tr-TR" sz="1600" spc="-5" dirty="0" smtClean="0">
                <a:latin typeface="Verdana"/>
                <a:cs typeface="Verdana"/>
              </a:rPr>
              <a:t>G</a:t>
            </a:r>
            <a:r>
              <a:rPr sz="1600" spc="-5" dirty="0" err="1" smtClean="0">
                <a:latin typeface="Verdana"/>
                <a:cs typeface="Verdana"/>
              </a:rPr>
              <a:t>üv</a:t>
            </a:r>
            <a:r>
              <a:rPr sz="1600" dirty="0" err="1" smtClean="0">
                <a:latin typeface="Verdana"/>
                <a:cs typeface="Verdana"/>
              </a:rPr>
              <a:t>e</a:t>
            </a:r>
            <a:r>
              <a:rPr sz="1600" spc="-5" dirty="0" err="1" smtClean="0">
                <a:latin typeface="Verdana"/>
                <a:cs typeface="Verdana"/>
              </a:rPr>
              <a:t>n</a:t>
            </a:r>
            <a:r>
              <a:rPr sz="1600" spc="-15" dirty="0" err="1" smtClean="0">
                <a:latin typeface="Verdana"/>
                <a:cs typeface="Verdana"/>
              </a:rPr>
              <a:t>l</a:t>
            </a:r>
            <a:r>
              <a:rPr sz="1600" spc="-5" dirty="0" err="1" smtClean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bir</a:t>
            </a:r>
            <a:r>
              <a:rPr sz="1600" dirty="0">
                <a:latin typeface="Verdana"/>
                <a:cs typeface="Verdana"/>
              </a:rPr>
              <a:t>	s</a:t>
            </a:r>
            <a:r>
              <a:rPr sz="1600" spc="-5" dirty="0">
                <a:latin typeface="Verdana"/>
                <a:cs typeface="Verdana"/>
              </a:rPr>
              <a:t>ür</a:t>
            </a:r>
            <a:r>
              <a:rPr sz="1600" dirty="0">
                <a:latin typeface="Verdana"/>
                <a:cs typeface="Verdana"/>
              </a:rPr>
              <a:t>ü</a:t>
            </a:r>
            <a:r>
              <a:rPr sz="1600" spc="-5" dirty="0">
                <a:latin typeface="Verdana"/>
                <a:cs typeface="Verdana"/>
              </a:rPr>
              <a:t>ş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için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5" dirty="0">
                <a:latin typeface="Verdana"/>
                <a:cs typeface="Verdana"/>
              </a:rPr>
              <a:t>y</a:t>
            </a:r>
            <a:r>
              <a:rPr sz="1600" spc="-5" dirty="0">
                <a:latin typeface="Verdana"/>
                <a:cs typeface="Verdana"/>
              </a:rPr>
              <a:t>o</a:t>
            </a:r>
            <a:r>
              <a:rPr sz="160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un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-15" dirty="0">
                <a:latin typeface="Verdana"/>
                <a:cs typeface="Verdana"/>
              </a:rPr>
              <a:t>y</a:t>
            </a:r>
            <a:r>
              <a:rPr sz="1600" spc="0" dirty="0">
                <a:latin typeface="Verdana"/>
                <a:cs typeface="Verdana"/>
              </a:rPr>
              <a:t>d</a:t>
            </a:r>
            <a:r>
              <a:rPr sz="1600" spc="-5" dirty="0">
                <a:latin typeface="Verdana"/>
                <a:cs typeface="Verdana"/>
              </a:rPr>
              <a:t>ın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ı</a:t>
            </a:r>
            <a:r>
              <a:rPr sz="1600" spc="-5" dirty="0">
                <a:latin typeface="Verdana"/>
                <a:cs typeface="Verdana"/>
              </a:rPr>
              <a:t>l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0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ı,  </a:t>
            </a:r>
            <a:r>
              <a:rPr sz="1600" spc="-5" dirty="0" err="1">
                <a:latin typeface="Verdana"/>
                <a:cs typeface="Verdana"/>
              </a:rPr>
              <a:t>bildirilmesini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40" dirty="0" err="1" smtClean="0">
                <a:latin typeface="Verdana"/>
                <a:cs typeface="Verdana"/>
              </a:rPr>
              <a:t>sağlar</a:t>
            </a:r>
            <a:r>
              <a:rPr sz="1600" spc="-40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Aracın Önünde </a:t>
            </a:r>
            <a:r>
              <a:rPr sz="1600" b="1" spc="-5" dirty="0" err="1">
                <a:solidFill>
                  <a:srgbClr val="2B4976"/>
                </a:solidFill>
                <a:latin typeface="Verdana"/>
                <a:cs typeface="Verdana"/>
              </a:rPr>
              <a:t>Bulunan</a:t>
            </a:r>
            <a:r>
              <a:rPr sz="1600" b="1" spc="15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600" b="1" spc="-50" dirty="0" smtClean="0">
                <a:solidFill>
                  <a:srgbClr val="2B4976"/>
                </a:solidFill>
                <a:latin typeface="Verdana"/>
                <a:cs typeface="Verdana"/>
              </a:rPr>
              <a:t>I</a:t>
            </a:r>
            <a:r>
              <a:rPr lang="tr-TR" sz="1600" b="1" spc="-50" dirty="0" smtClean="0">
                <a:solidFill>
                  <a:srgbClr val="2B4976"/>
                </a:solidFill>
                <a:latin typeface="Verdana"/>
                <a:cs typeface="Verdana"/>
              </a:rPr>
              <a:t>ş</a:t>
            </a:r>
            <a:r>
              <a:rPr sz="1600" b="1" spc="-50" dirty="0" err="1" smtClean="0">
                <a:solidFill>
                  <a:srgbClr val="2B4976"/>
                </a:solidFill>
                <a:latin typeface="Verdana"/>
                <a:cs typeface="Verdana"/>
              </a:rPr>
              <a:t>ıklar</a:t>
            </a:r>
            <a:r>
              <a:rPr sz="1600" spc="-50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388" y="1919223"/>
            <a:ext cx="7620634" cy="404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0" indent="-200660">
              <a:lnSpc>
                <a:spcPct val="100000"/>
              </a:lnSpc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dirty="0">
                <a:latin typeface="Verdana"/>
                <a:cs typeface="Verdana"/>
              </a:rPr>
              <a:t>25 </a:t>
            </a:r>
            <a:r>
              <a:rPr sz="1400" spc="-5" dirty="0">
                <a:latin typeface="Verdana"/>
                <a:cs typeface="Verdana"/>
              </a:rPr>
              <a:t>m’yi aydınlatan </a:t>
            </a:r>
            <a:r>
              <a:rPr sz="1400" dirty="0">
                <a:latin typeface="Verdana"/>
                <a:cs typeface="Verdana"/>
              </a:rPr>
              <a:t>kısa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farlar</a:t>
            </a:r>
          </a:p>
          <a:p>
            <a:pPr marL="495300" indent="-20066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spc="-5" dirty="0">
                <a:latin typeface="Verdana"/>
                <a:cs typeface="Verdana"/>
              </a:rPr>
              <a:t>100 m’yi aydınlatan </a:t>
            </a:r>
            <a:r>
              <a:rPr sz="1400" dirty="0">
                <a:latin typeface="Verdana"/>
                <a:cs typeface="Verdana"/>
              </a:rPr>
              <a:t>uzun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Farlar</a:t>
            </a:r>
            <a:endParaRPr sz="1400" dirty="0">
              <a:latin typeface="Verdana"/>
              <a:cs typeface="Verdana"/>
            </a:endParaRPr>
          </a:p>
          <a:p>
            <a:pPr marL="495300" indent="-20066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spc="-5" dirty="0">
                <a:latin typeface="Verdana"/>
                <a:cs typeface="Verdana"/>
              </a:rPr>
              <a:t>Portakal </a:t>
            </a:r>
            <a:r>
              <a:rPr sz="1400" dirty="0">
                <a:latin typeface="Verdana"/>
                <a:cs typeface="Verdana"/>
              </a:rPr>
              <a:t>sarısı renginde </a:t>
            </a:r>
            <a:r>
              <a:rPr sz="1400" spc="-5" dirty="0">
                <a:latin typeface="Verdana"/>
                <a:cs typeface="Verdana"/>
              </a:rPr>
              <a:t>sinyal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lambaları</a:t>
            </a:r>
          </a:p>
          <a:p>
            <a:pPr marL="495300" indent="-200660">
              <a:lnSpc>
                <a:spcPct val="100000"/>
              </a:lnSpc>
              <a:spcBef>
                <a:spcPts val="135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dirty="0" err="1" smtClean="0">
                <a:latin typeface="Verdana"/>
                <a:cs typeface="Verdana"/>
              </a:rPr>
              <a:t>İsteğe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bağlı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sis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lambaları</a:t>
            </a:r>
          </a:p>
          <a:p>
            <a:pPr marL="495300" indent="-20066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spc="-10" dirty="0">
                <a:latin typeface="Verdana"/>
                <a:cs typeface="Verdana"/>
              </a:rPr>
              <a:t>Park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Lambası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Aracın Arkasında </a:t>
            </a:r>
            <a:r>
              <a:rPr sz="1600" b="1" spc="-5" dirty="0" err="1">
                <a:solidFill>
                  <a:srgbClr val="2B4976"/>
                </a:solidFill>
                <a:latin typeface="Verdana"/>
                <a:cs typeface="Verdana"/>
              </a:rPr>
              <a:t>Bulunan</a:t>
            </a:r>
            <a:r>
              <a:rPr sz="1600" b="1" spc="4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600" b="1" spc="-50" dirty="0" smtClean="0">
                <a:solidFill>
                  <a:srgbClr val="2B4976"/>
                </a:solidFill>
                <a:latin typeface="Verdana"/>
                <a:cs typeface="Verdana"/>
              </a:rPr>
              <a:t>I</a:t>
            </a:r>
            <a:r>
              <a:rPr lang="tr-TR" sz="1600" b="1" spc="-50" dirty="0" smtClean="0">
                <a:solidFill>
                  <a:srgbClr val="2B4976"/>
                </a:solidFill>
                <a:latin typeface="Verdana"/>
                <a:cs typeface="Verdana"/>
              </a:rPr>
              <a:t>ş</a:t>
            </a:r>
            <a:r>
              <a:rPr sz="1600" b="1" spc="-50" dirty="0" err="1" smtClean="0">
                <a:solidFill>
                  <a:srgbClr val="2B4976"/>
                </a:solidFill>
                <a:latin typeface="Verdana"/>
                <a:cs typeface="Verdana"/>
              </a:rPr>
              <a:t>ıklar</a:t>
            </a:r>
            <a:r>
              <a:rPr sz="1800" spc="-50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495300" indent="-200660">
              <a:lnSpc>
                <a:spcPct val="100000"/>
              </a:lnSpc>
              <a:spcBef>
                <a:spcPts val="135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dirty="0">
                <a:latin typeface="Verdana"/>
                <a:cs typeface="Verdana"/>
              </a:rPr>
              <a:t>Fren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lambaları</a:t>
            </a:r>
          </a:p>
          <a:p>
            <a:pPr marL="495300" indent="-20066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lang="tr-TR" sz="1400" dirty="0" smtClean="0">
                <a:latin typeface="Verdana"/>
                <a:cs typeface="Verdana"/>
              </a:rPr>
              <a:t>G</a:t>
            </a:r>
            <a:r>
              <a:rPr sz="1400" dirty="0" err="1" smtClean="0">
                <a:latin typeface="Verdana"/>
                <a:cs typeface="Verdana"/>
              </a:rPr>
              <a:t>eri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vites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lambası</a:t>
            </a:r>
          </a:p>
          <a:p>
            <a:pPr marL="495300" indent="-20066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spc="-5" dirty="0">
                <a:latin typeface="Verdana"/>
                <a:cs typeface="Verdana"/>
              </a:rPr>
              <a:t>Portakal </a:t>
            </a:r>
            <a:r>
              <a:rPr sz="1400" dirty="0">
                <a:latin typeface="Verdana"/>
                <a:cs typeface="Verdana"/>
              </a:rPr>
              <a:t>sarısı renginde </a:t>
            </a:r>
            <a:r>
              <a:rPr sz="1400" spc="-5" dirty="0">
                <a:latin typeface="Verdana"/>
                <a:cs typeface="Verdana"/>
              </a:rPr>
              <a:t>sinyal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lambaları</a:t>
            </a:r>
          </a:p>
          <a:p>
            <a:pPr marL="495300" indent="-200660">
              <a:lnSpc>
                <a:spcPct val="100000"/>
              </a:lnSpc>
              <a:spcBef>
                <a:spcPts val="135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spc="-10" dirty="0">
                <a:latin typeface="Verdana"/>
                <a:cs typeface="Verdana"/>
              </a:rPr>
              <a:t>Park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Lambası</a:t>
            </a:r>
          </a:p>
          <a:p>
            <a:pPr marL="495300" indent="-20066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dirty="0">
                <a:latin typeface="Verdana"/>
                <a:cs typeface="Verdana"/>
              </a:rPr>
              <a:t>Plaka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Lambası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2B4976"/>
                </a:solidFill>
                <a:latin typeface="Verdana"/>
                <a:cs typeface="Verdana"/>
              </a:rPr>
              <a:t>Aracın içinde </a:t>
            </a:r>
            <a:r>
              <a:rPr sz="1700" b="1" dirty="0" err="1">
                <a:solidFill>
                  <a:srgbClr val="2B4976"/>
                </a:solidFill>
                <a:latin typeface="Verdana"/>
                <a:cs typeface="Verdana"/>
              </a:rPr>
              <a:t>Bulunan</a:t>
            </a:r>
            <a:r>
              <a:rPr sz="1700" b="1" spc="-16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700" b="1" spc="-50" dirty="0" smtClean="0">
                <a:solidFill>
                  <a:srgbClr val="2B4976"/>
                </a:solidFill>
                <a:latin typeface="Verdana"/>
                <a:cs typeface="Verdana"/>
              </a:rPr>
              <a:t>I</a:t>
            </a:r>
            <a:r>
              <a:rPr lang="tr-TR" sz="1700" b="1" spc="-50" dirty="0" smtClean="0">
                <a:solidFill>
                  <a:srgbClr val="2B4976"/>
                </a:solidFill>
                <a:latin typeface="Verdana"/>
                <a:cs typeface="Verdana"/>
              </a:rPr>
              <a:t>ş</a:t>
            </a:r>
            <a:r>
              <a:rPr sz="1700" b="1" spc="-50" dirty="0" err="1" smtClean="0">
                <a:solidFill>
                  <a:srgbClr val="2B4976"/>
                </a:solidFill>
                <a:latin typeface="Verdana"/>
                <a:cs typeface="Verdana"/>
              </a:rPr>
              <a:t>ıklar</a:t>
            </a:r>
            <a:endParaRPr sz="1700" dirty="0">
              <a:latin typeface="Verdana"/>
              <a:cs typeface="Verdana"/>
            </a:endParaRPr>
          </a:p>
          <a:p>
            <a:pPr marL="495300" indent="-20066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spc="-5" dirty="0">
                <a:latin typeface="Verdana"/>
                <a:cs typeface="Verdana"/>
              </a:rPr>
              <a:t>İç aydınlatma </a:t>
            </a:r>
            <a:r>
              <a:rPr sz="1400" spc="-10" dirty="0" err="1">
                <a:latin typeface="Verdana"/>
                <a:cs typeface="Verdana"/>
              </a:rPr>
              <a:t>ve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bağaj</a:t>
            </a:r>
            <a:r>
              <a:rPr sz="1400" spc="-75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lambaları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2B4976"/>
                </a:solidFill>
                <a:latin typeface="Verdana"/>
                <a:cs typeface="Verdana"/>
              </a:rPr>
              <a:t>Araçta Bulunan Uyarı</a:t>
            </a:r>
            <a:r>
              <a:rPr sz="1700" b="1" spc="-85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B4976"/>
                </a:solidFill>
                <a:latin typeface="Verdana"/>
                <a:cs typeface="Verdana"/>
              </a:rPr>
              <a:t>Sistemi</a:t>
            </a:r>
            <a:endParaRPr sz="1700" dirty="0">
              <a:latin typeface="Verdana"/>
              <a:cs typeface="Verdana"/>
            </a:endParaRPr>
          </a:p>
          <a:p>
            <a:pPr marL="495300" indent="-200660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Char char="◦"/>
              <a:tabLst>
                <a:tab pos="495300" algn="l"/>
                <a:tab pos="495934" algn="l"/>
              </a:tabLst>
            </a:pPr>
            <a:r>
              <a:rPr sz="1400" spc="-10" dirty="0">
                <a:latin typeface="Verdana"/>
                <a:cs typeface="Verdana"/>
              </a:rPr>
              <a:t>Korna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86106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Aracın </a:t>
            </a:r>
            <a:r>
              <a:rPr sz="1400" dirty="0">
                <a:latin typeface="Verdana"/>
                <a:cs typeface="Verdana"/>
              </a:rPr>
              <a:t>elektrik </a:t>
            </a:r>
            <a:r>
              <a:rPr sz="1400" spc="-10" dirty="0">
                <a:latin typeface="Verdana"/>
                <a:cs typeface="Verdana"/>
              </a:rPr>
              <a:t>ve </a:t>
            </a:r>
            <a:r>
              <a:rPr sz="1400" spc="-5" dirty="0">
                <a:latin typeface="Verdana"/>
                <a:cs typeface="Verdana"/>
              </a:rPr>
              <a:t>aydınlatma </a:t>
            </a:r>
            <a:r>
              <a:rPr sz="1400" dirty="0">
                <a:latin typeface="Verdana"/>
                <a:cs typeface="Verdana"/>
              </a:rPr>
              <a:t>sistemi günlük bakımlarda </a:t>
            </a:r>
            <a:r>
              <a:rPr sz="1400" spc="-5" dirty="0">
                <a:latin typeface="Verdana"/>
                <a:cs typeface="Verdana"/>
              </a:rPr>
              <a:t>kontrol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edilmelidir.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133600" y="533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AYDINLATMA VE İKAZ SİSTEMLERİ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65505" y="1252092"/>
            <a:ext cx="8145145" cy="411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7620" indent="-231140">
              <a:lnSpc>
                <a:spcPct val="100000"/>
              </a:lnSpc>
              <a:buClr>
                <a:srgbClr val="2CA1BE"/>
              </a:buClr>
              <a:buSzPct val="77777"/>
              <a:buFont typeface="Wingdings 2"/>
              <a:buChar char=""/>
              <a:tabLst>
                <a:tab pos="243840" algn="l"/>
                <a:tab pos="244475" algn="l"/>
              </a:tabLst>
            </a:pPr>
            <a:r>
              <a:rPr sz="1800" spc="-5" dirty="0">
                <a:latin typeface="Verdana"/>
                <a:cs typeface="Verdana"/>
              </a:rPr>
              <a:t>Lambalardan biri </a:t>
            </a:r>
            <a:r>
              <a:rPr sz="1800" spc="-10" dirty="0" err="1">
                <a:latin typeface="Verdana"/>
                <a:cs typeface="Verdana"/>
              </a:rPr>
              <a:t>yanıyor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 err="1" smtClean="0">
                <a:latin typeface="Verdana"/>
                <a:cs typeface="Verdana"/>
              </a:rPr>
              <a:t>diğeri</a:t>
            </a:r>
            <a:r>
              <a:rPr sz="1800" spc="-5" dirty="0" smtClean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yanmıyorsa </a:t>
            </a:r>
            <a:r>
              <a:rPr sz="1800" spc="-5" dirty="0">
                <a:latin typeface="Verdana"/>
                <a:cs typeface="Verdana"/>
              </a:rPr>
              <a:t>ampulü </a:t>
            </a:r>
            <a:r>
              <a:rPr sz="1800" spc="-30" dirty="0">
                <a:latin typeface="Verdana"/>
                <a:cs typeface="Verdana"/>
              </a:rPr>
              <a:t>geçmiştir, </a:t>
            </a:r>
            <a:r>
              <a:rPr sz="1800" spc="-5" dirty="0">
                <a:latin typeface="Verdana"/>
                <a:cs typeface="Verdana"/>
              </a:rPr>
              <a:t>yenisi  </a:t>
            </a:r>
            <a:r>
              <a:rPr sz="1800" spc="5" dirty="0" err="1">
                <a:latin typeface="Verdana"/>
                <a:cs typeface="Verdana"/>
              </a:rPr>
              <a:t>ile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 err="1" smtClean="0">
                <a:latin typeface="Verdana"/>
                <a:cs typeface="Verdana"/>
              </a:rPr>
              <a:t>değiştirilir</a:t>
            </a:r>
            <a:r>
              <a:rPr sz="1800" spc="-20" dirty="0"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43840" indent="-23114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80555"/>
              <a:buFont typeface="Wingdings 2"/>
              <a:buChar char=""/>
              <a:tabLst>
                <a:tab pos="243840" algn="l"/>
                <a:tab pos="244475" algn="l"/>
              </a:tabLst>
            </a:pPr>
            <a:r>
              <a:rPr sz="1800" spc="-15" dirty="0">
                <a:latin typeface="Verdana"/>
                <a:cs typeface="Verdana"/>
              </a:rPr>
              <a:t>Aynı </a:t>
            </a:r>
            <a:r>
              <a:rPr sz="1800" spc="-5" dirty="0">
                <a:latin typeface="Verdana"/>
                <a:cs typeface="Verdana"/>
              </a:rPr>
              <a:t>hattaki lambalardan hiçbiri yanmıyorsa sigortası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atmıştır,</a:t>
            </a:r>
            <a:endParaRPr sz="1800" dirty="0">
              <a:latin typeface="Verdana"/>
              <a:cs typeface="Verdana"/>
            </a:endParaRPr>
          </a:p>
          <a:p>
            <a:pPr marL="243840" marR="7620" indent="-23114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80555"/>
              <a:buFont typeface="Wingdings 2"/>
              <a:buChar char=""/>
              <a:tabLst>
                <a:tab pos="243840" algn="l"/>
                <a:tab pos="244475" algn="l"/>
                <a:tab pos="1913255" algn="l"/>
                <a:tab pos="2463800" algn="l"/>
                <a:tab pos="3439160" algn="l"/>
                <a:tab pos="3989070" algn="l"/>
                <a:tab pos="4769485" algn="l"/>
                <a:tab pos="6051550" algn="l"/>
                <a:tab pos="6850380" algn="l"/>
              </a:tabLst>
            </a:pPr>
            <a:r>
              <a:rPr sz="1800" spc="-10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am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ar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an	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ri	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arl</a:t>
            </a:r>
            <a:r>
              <a:rPr sz="1800" spc="-10" dirty="0">
                <a:latin typeface="Verdana"/>
                <a:cs typeface="Verdana"/>
              </a:rPr>
              <a:t>ak</a:t>
            </a:r>
            <a:r>
              <a:rPr sz="1800" dirty="0">
                <a:latin typeface="Verdana"/>
                <a:cs typeface="Verdana"/>
              </a:rPr>
              <a:t>,	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ri	s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uk	</a:t>
            </a:r>
            <a:r>
              <a:rPr sz="1800" spc="-3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anı</a:t>
            </a:r>
            <a:r>
              <a:rPr sz="1800" spc="-2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orsa	k</a:t>
            </a:r>
            <a:r>
              <a:rPr sz="1800" spc="-10" dirty="0">
                <a:latin typeface="Verdana"/>
                <a:cs typeface="Verdana"/>
              </a:rPr>
              <a:t>ab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o	</a:t>
            </a:r>
            <a:r>
              <a:rPr sz="1800" spc="-10" dirty="0" err="1" smtClean="0">
                <a:latin typeface="Verdana"/>
                <a:cs typeface="Verdana"/>
              </a:rPr>
              <a:t>b</a:t>
            </a:r>
            <a:r>
              <a:rPr sz="1800" dirty="0" err="1" smtClean="0">
                <a:latin typeface="Verdana"/>
                <a:cs typeface="Verdana"/>
              </a:rPr>
              <a:t>a</a:t>
            </a:r>
            <a:r>
              <a:rPr sz="1800" spc="-10" dirty="0" err="1" smtClean="0">
                <a:latin typeface="Verdana"/>
                <a:cs typeface="Verdana"/>
              </a:rPr>
              <a:t>ğ</a:t>
            </a:r>
            <a:r>
              <a:rPr sz="1800" dirty="0" err="1" smtClean="0">
                <a:latin typeface="Verdana"/>
                <a:cs typeface="Verdana"/>
              </a:rPr>
              <a:t>lant</a:t>
            </a:r>
            <a:r>
              <a:rPr sz="1800" spc="5" dirty="0" err="1" smtClean="0">
                <a:latin typeface="Verdana"/>
                <a:cs typeface="Verdana"/>
              </a:rPr>
              <a:t>ı</a:t>
            </a:r>
            <a:r>
              <a:rPr sz="1800" dirty="0" err="1" smtClean="0">
                <a:latin typeface="Verdana"/>
                <a:cs typeface="Verdana"/>
              </a:rPr>
              <a:t>la</a:t>
            </a:r>
            <a:r>
              <a:rPr sz="1800" spc="-15" dirty="0" err="1" smtClean="0">
                <a:latin typeface="Verdana"/>
                <a:cs typeface="Verdana"/>
              </a:rPr>
              <a:t>r</a:t>
            </a:r>
            <a:r>
              <a:rPr sz="1800" spc="-5" dirty="0" err="1" smtClean="0">
                <a:latin typeface="Verdana"/>
                <a:cs typeface="Verdana"/>
              </a:rPr>
              <a:t>ı</a:t>
            </a:r>
            <a:r>
              <a:rPr sz="1800" spc="-5" dirty="0" smtClean="0">
                <a:latin typeface="Verdana"/>
                <a:cs typeface="Verdana"/>
              </a:rPr>
              <a:t>  </a:t>
            </a:r>
            <a:r>
              <a:rPr sz="1800" spc="-20" dirty="0">
                <a:latin typeface="Verdana"/>
                <a:cs typeface="Verdana"/>
              </a:rPr>
              <a:t>paslanmıştır.</a:t>
            </a:r>
            <a:endParaRPr sz="1800" dirty="0">
              <a:latin typeface="Verdana"/>
              <a:cs typeface="Verdana"/>
            </a:endParaRPr>
          </a:p>
          <a:p>
            <a:pPr marL="243840" marR="5080" indent="-23114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7777"/>
              <a:buFont typeface="Wingdings 2"/>
              <a:buChar char=""/>
              <a:tabLst>
                <a:tab pos="243840" algn="l"/>
                <a:tab pos="244475" algn="l"/>
                <a:tab pos="984885" algn="l"/>
                <a:tab pos="2101850" algn="l"/>
                <a:tab pos="3154045" algn="l"/>
                <a:tab pos="4161154" algn="l"/>
                <a:tab pos="5016500" algn="l"/>
                <a:tab pos="6569709" algn="l"/>
                <a:tab pos="7259955" algn="l"/>
              </a:tabLst>
            </a:pPr>
            <a:r>
              <a:rPr sz="1800" dirty="0">
                <a:latin typeface="Verdana"/>
                <a:cs typeface="Verdana"/>
              </a:rPr>
              <a:t>Fr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	lam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ası	</a:t>
            </a:r>
            <a:r>
              <a:rPr sz="1800" dirty="0" err="1" smtClean="0">
                <a:latin typeface="Verdana"/>
                <a:cs typeface="Verdana"/>
              </a:rPr>
              <a:t>sa</a:t>
            </a:r>
            <a:r>
              <a:rPr sz="1800" spc="-10" dirty="0" err="1" smtClean="0">
                <a:latin typeface="Verdana"/>
                <a:cs typeface="Verdana"/>
              </a:rPr>
              <a:t>ğ</a:t>
            </a:r>
            <a:r>
              <a:rPr sz="1800" dirty="0" err="1" smtClean="0">
                <a:latin typeface="Verdana"/>
                <a:cs typeface="Verdana"/>
              </a:rPr>
              <a:t>lam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" dirty="0" err="1" smtClean="0">
                <a:latin typeface="Verdana"/>
                <a:cs typeface="Verdana"/>
              </a:rPr>
              <a:t>o</a:t>
            </a:r>
            <a:r>
              <a:rPr sz="1800" dirty="0" err="1" smtClean="0">
                <a:latin typeface="Verdana"/>
                <a:cs typeface="Verdana"/>
              </a:rPr>
              <a:t>l</a:t>
            </a:r>
            <a:r>
              <a:rPr sz="1800" spc="-10" dirty="0" err="1" smtClean="0">
                <a:latin typeface="Verdana"/>
                <a:cs typeface="Verdana"/>
              </a:rPr>
              <a:t>d</a:t>
            </a:r>
            <a:r>
              <a:rPr sz="1800" dirty="0" err="1" smtClean="0">
                <a:latin typeface="Verdana"/>
                <a:cs typeface="Verdana"/>
              </a:rPr>
              <a:t>uğu</a:t>
            </a:r>
            <a:r>
              <a:rPr sz="1800" dirty="0">
                <a:latin typeface="Verdana"/>
                <a:cs typeface="Verdana"/>
              </a:rPr>
              <a:t>	ha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e	</a:t>
            </a:r>
            <a:r>
              <a:rPr sz="1800" spc="-3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anmı</a:t>
            </a:r>
            <a:r>
              <a:rPr sz="1800" spc="-15" dirty="0">
                <a:latin typeface="Verdana"/>
                <a:cs typeface="Verdana"/>
              </a:rPr>
              <a:t>yo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a	fren	mü</a:t>
            </a:r>
            <a:r>
              <a:rPr sz="1800" spc="-15" dirty="0">
                <a:latin typeface="Verdana"/>
                <a:cs typeface="Verdana"/>
              </a:rPr>
              <a:t>ş</a:t>
            </a:r>
            <a:r>
              <a:rPr sz="1800" dirty="0">
                <a:latin typeface="Verdana"/>
                <a:cs typeface="Verdana"/>
              </a:rPr>
              <a:t>ürü  </a:t>
            </a:r>
            <a:r>
              <a:rPr sz="1800" spc="-25" dirty="0">
                <a:latin typeface="Verdana"/>
                <a:cs typeface="Verdana"/>
              </a:rPr>
              <a:t>arızalıdır.</a:t>
            </a:r>
            <a:endParaRPr sz="1800" dirty="0">
              <a:latin typeface="Verdana"/>
              <a:cs typeface="Verdana"/>
            </a:endParaRPr>
          </a:p>
          <a:p>
            <a:pPr marL="243840" marR="7620" indent="-23114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7777"/>
              <a:buFont typeface="Wingdings 2"/>
              <a:buChar char=""/>
              <a:tabLst>
                <a:tab pos="243840" algn="l"/>
                <a:tab pos="244475" algn="l"/>
                <a:tab pos="899794" algn="l"/>
                <a:tab pos="1626235" algn="l"/>
                <a:tab pos="2693670" algn="l"/>
                <a:tab pos="3696335" algn="l"/>
                <a:tab pos="4655185" algn="l"/>
                <a:tab pos="5459730" algn="l"/>
                <a:tab pos="6964680" algn="l"/>
                <a:tab pos="7584440" algn="l"/>
              </a:tabLst>
            </a:pPr>
            <a:r>
              <a:rPr lang="tr-TR" sz="1800" spc="-5" dirty="0" smtClean="0">
                <a:latin typeface="Verdana"/>
                <a:cs typeface="Verdana"/>
              </a:rPr>
              <a:t>ş</a:t>
            </a:r>
            <a:r>
              <a:rPr sz="1800" spc="-10" dirty="0" err="1" smtClean="0">
                <a:latin typeface="Verdana"/>
                <a:cs typeface="Verdana"/>
              </a:rPr>
              <a:t>e</a:t>
            </a:r>
            <a:r>
              <a:rPr sz="1800" dirty="0" err="1" smtClean="0">
                <a:latin typeface="Verdana"/>
                <a:cs typeface="Verdana"/>
              </a:rPr>
              <a:t>ri</a:t>
            </a:r>
            <a:r>
              <a:rPr sz="1800" dirty="0">
                <a:latin typeface="Verdana"/>
                <a:cs typeface="Verdana"/>
              </a:rPr>
              <a:t>	v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	lam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ası	</a:t>
            </a:r>
            <a:r>
              <a:rPr sz="1800" dirty="0" err="1" smtClean="0">
                <a:latin typeface="Verdana"/>
                <a:cs typeface="Verdana"/>
              </a:rPr>
              <a:t>sa</a:t>
            </a:r>
            <a:r>
              <a:rPr sz="1800" spc="-10" dirty="0" err="1" smtClean="0">
                <a:latin typeface="Verdana"/>
                <a:cs typeface="Verdana"/>
              </a:rPr>
              <a:t>ğ</a:t>
            </a:r>
            <a:r>
              <a:rPr sz="1800" dirty="0" err="1" smtClean="0">
                <a:latin typeface="Verdana"/>
                <a:cs typeface="Verdana"/>
              </a:rPr>
              <a:t>lam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" dirty="0" err="1" smtClean="0">
                <a:latin typeface="Verdana"/>
                <a:cs typeface="Verdana"/>
              </a:rPr>
              <a:t>o</a:t>
            </a:r>
            <a:r>
              <a:rPr sz="1800" dirty="0" err="1" smtClean="0">
                <a:latin typeface="Verdana"/>
                <a:cs typeface="Verdana"/>
              </a:rPr>
              <a:t>l</a:t>
            </a:r>
            <a:r>
              <a:rPr sz="1800" spc="-10" dirty="0" err="1" smtClean="0">
                <a:latin typeface="Verdana"/>
                <a:cs typeface="Verdana"/>
              </a:rPr>
              <a:t>d</a:t>
            </a:r>
            <a:r>
              <a:rPr sz="1800" dirty="0" err="1" smtClean="0">
                <a:latin typeface="Verdana"/>
                <a:cs typeface="Verdana"/>
              </a:rPr>
              <a:t>uğu</a:t>
            </a:r>
            <a:r>
              <a:rPr sz="1800" dirty="0">
                <a:latin typeface="Verdana"/>
                <a:cs typeface="Verdana"/>
              </a:rPr>
              <a:t>	ha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e	</a:t>
            </a:r>
            <a:r>
              <a:rPr sz="1800" spc="-3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anmı</a:t>
            </a:r>
            <a:r>
              <a:rPr sz="1800" spc="-15" dirty="0">
                <a:latin typeface="Verdana"/>
                <a:cs typeface="Verdana"/>
              </a:rPr>
              <a:t>yo</a:t>
            </a:r>
            <a:r>
              <a:rPr sz="1800" dirty="0">
                <a:latin typeface="Verdana"/>
                <a:cs typeface="Verdana"/>
              </a:rPr>
              <a:t>rsa	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i	v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  müşürü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arızalıdır.</a:t>
            </a:r>
            <a:endParaRPr sz="1800" dirty="0">
              <a:latin typeface="Verdana"/>
              <a:cs typeface="Verdana"/>
            </a:endParaRPr>
          </a:p>
          <a:p>
            <a:pPr marL="243840" marR="6350" indent="-23114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7777"/>
              <a:buFont typeface="Wingdings 2"/>
              <a:buChar char=""/>
              <a:tabLst>
                <a:tab pos="243840" algn="l"/>
                <a:tab pos="244475" algn="l"/>
                <a:tab pos="1094740" algn="l"/>
                <a:tab pos="1606550" algn="l"/>
                <a:tab pos="2643505" algn="l"/>
                <a:tab pos="4217670" algn="l"/>
                <a:tab pos="5187315" algn="l"/>
                <a:tab pos="5882005" algn="l"/>
                <a:tab pos="6235700" algn="l"/>
                <a:tab pos="7273925" algn="l"/>
              </a:tabLst>
            </a:pPr>
            <a:r>
              <a:rPr sz="1800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a	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r	</a:t>
            </a:r>
            <a:r>
              <a:rPr sz="1800" spc="-1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ömo</a:t>
            </a:r>
            <a:r>
              <a:rPr sz="1800" spc="-1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k	</a:t>
            </a:r>
            <a:r>
              <a:rPr sz="1800" spc="-10" dirty="0" err="1" smtClean="0">
                <a:latin typeface="Verdana"/>
                <a:cs typeface="Verdana"/>
              </a:rPr>
              <a:t>b</a:t>
            </a:r>
            <a:r>
              <a:rPr sz="1800" dirty="0" err="1" smtClean="0">
                <a:latin typeface="Verdana"/>
                <a:cs typeface="Verdana"/>
              </a:rPr>
              <a:t>a</a:t>
            </a:r>
            <a:r>
              <a:rPr sz="1800" spc="-10" dirty="0" err="1" smtClean="0">
                <a:latin typeface="Verdana"/>
                <a:cs typeface="Verdana"/>
              </a:rPr>
              <a:t>ğ</a:t>
            </a:r>
            <a:r>
              <a:rPr sz="1800" dirty="0" err="1" smtClean="0">
                <a:latin typeface="Verdana"/>
                <a:cs typeface="Verdana"/>
              </a:rPr>
              <a:t>lanac</a:t>
            </a:r>
            <a:r>
              <a:rPr sz="1800" spc="-10" dirty="0" err="1" smtClean="0">
                <a:latin typeface="Verdana"/>
                <a:cs typeface="Verdana"/>
              </a:rPr>
              <a:t>ağ</a:t>
            </a:r>
            <a:r>
              <a:rPr sz="1800" spc="-5" dirty="0" err="1" smtClean="0">
                <a:latin typeface="Verdana"/>
                <a:cs typeface="Verdana"/>
              </a:rPr>
              <a:t>ı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" dirty="0">
                <a:latin typeface="Verdana"/>
                <a:cs typeface="Verdana"/>
              </a:rPr>
              <a:t>z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man	a</a:t>
            </a:r>
            <a:r>
              <a:rPr sz="1800" spc="-4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aç	–	röm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dirty="0">
                <a:latin typeface="Verdana"/>
                <a:cs typeface="Verdana"/>
              </a:rPr>
              <a:t>rk	</a:t>
            </a:r>
            <a:r>
              <a:rPr sz="1800" dirty="0" err="1">
                <a:latin typeface="Verdana"/>
                <a:cs typeface="Verdana"/>
              </a:rPr>
              <a:t>e</a:t>
            </a:r>
            <a:r>
              <a:rPr sz="1800" spc="-10" dirty="0" err="1">
                <a:latin typeface="Verdana"/>
                <a:cs typeface="Verdana"/>
              </a:rPr>
              <a:t>l</a:t>
            </a:r>
            <a:r>
              <a:rPr sz="1800" dirty="0" err="1">
                <a:latin typeface="Verdana"/>
                <a:cs typeface="Verdana"/>
              </a:rPr>
              <a:t>ektrik</a:t>
            </a:r>
            <a:r>
              <a:rPr sz="1800" dirty="0">
                <a:latin typeface="Verdana"/>
                <a:cs typeface="Verdana"/>
              </a:rPr>
              <a:t>  </a:t>
            </a:r>
            <a:r>
              <a:rPr sz="1800" spc="-5" dirty="0" err="1" smtClean="0">
                <a:latin typeface="Verdana"/>
                <a:cs typeface="Verdana"/>
              </a:rPr>
              <a:t>bağlantıları</a:t>
            </a:r>
            <a:r>
              <a:rPr sz="1800" spc="-5" dirty="0" smtClean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yapılmalıdır.</a:t>
            </a:r>
            <a:endParaRPr sz="1800" dirty="0">
              <a:latin typeface="Verdana"/>
              <a:cs typeface="Verdana"/>
            </a:endParaRPr>
          </a:p>
          <a:p>
            <a:pPr marL="243840" indent="-23114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7777"/>
              <a:buFont typeface="Wingdings 2"/>
              <a:buChar char=""/>
              <a:tabLst>
                <a:tab pos="243840" algn="l"/>
                <a:tab pos="244475" algn="l"/>
              </a:tabLst>
            </a:pPr>
            <a:r>
              <a:rPr sz="1800" spc="-5" dirty="0">
                <a:latin typeface="Verdana"/>
                <a:cs typeface="Verdana"/>
              </a:rPr>
              <a:t>Araçların </a:t>
            </a:r>
            <a:r>
              <a:rPr sz="1800" dirty="0">
                <a:latin typeface="Verdana"/>
                <a:cs typeface="Verdana"/>
              </a:rPr>
              <a:t>ışık </a:t>
            </a:r>
            <a:r>
              <a:rPr sz="1800" spc="-5" dirty="0">
                <a:latin typeface="Verdana"/>
                <a:cs typeface="Verdana"/>
              </a:rPr>
              <a:t>ve </a:t>
            </a:r>
            <a:r>
              <a:rPr sz="1800" dirty="0">
                <a:latin typeface="Verdana"/>
                <a:cs typeface="Verdana"/>
              </a:rPr>
              <a:t>elektrik sistemi günlük </a:t>
            </a:r>
            <a:r>
              <a:rPr sz="1800" spc="-5" dirty="0">
                <a:latin typeface="Verdana"/>
                <a:cs typeface="Verdana"/>
              </a:rPr>
              <a:t>bakımlarda kontrol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edilir.</a:t>
            </a:r>
            <a:endParaRPr sz="1800" dirty="0">
              <a:latin typeface="Verdana"/>
              <a:cs typeface="Verdana"/>
            </a:endParaRPr>
          </a:p>
          <a:p>
            <a:pPr marL="243840" marR="782320" indent="-23114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80555"/>
              <a:buFont typeface="Wingdings 2"/>
              <a:buChar char=""/>
              <a:tabLst>
                <a:tab pos="243840" algn="l"/>
                <a:tab pos="244475" algn="l"/>
              </a:tabLst>
            </a:pPr>
            <a:r>
              <a:rPr sz="1800" spc="-30" dirty="0">
                <a:latin typeface="Verdana"/>
                <a:cs typeface="Verdana"/>
              </a:rPr>
              <a:t>Far </a:t>
            </a:r>
            <a:r>
              <a:rPr sz="1800" spc="-5" dirty="0" err="1" smtClean="0">
                <a:latin typeface="Verdana"/>
                <a:cs typeface="Verdana"/>
              </a:rPr>
              <a:t>değişimi</a:t>
            </a:r>
            <a:r>
              <a:rPr sz="1800" spc="-5" dirty="0" smtClean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sonrası </a:t>
            </a:r>
            <a:r>
              <a:rPr sz="1800" spc="-5" dirty="0">
                <a:latin typeface="Verdana"/>
                <a:cs typeface="Verdana"/>
              </a:rPr>
              <a:t>ve belirli </a:t>
            </a:r>
            <a:r>
              <a:rPr sz="1800" dirty="0">
                <a:latin typeface="Verdana"/>
                <a:cs typeface="Verdana"/>
              </a:rPr>
              <a:t>bakım </a:t>
            </a:r>
            <a:r>
              <a:rPr sz="1800" spc="-5" dirty="0">
                <a:latin typeface="Verdana"/>
                <a:cs typeface="Verdana"/>
              </a:rPr>
              <a:t>dönemlerinde </a:t>
            </a:r>
            <a:r>
              <a:rPr sz="1800" dirty="0">
                <a:latin typeface="Verdana"/>
                <a:cs typeface="Verdana"/>
              </a:rPr>
              <a:t>far </a:t>
            </a:r>
            <a:r>
              <a:rPr sz="1800" spc="-10" dirty="0">
                <a:latin typeface="Verdana"/>
                <a:cs typeface="Verdana"/>
              </a:rPr>
              <a:t>ayarları  </a:t>
            </a:r>
            <a:r>
              <a:rPr sz="1800" spc="-5" dirty="0">
                <a:latin typeface="Verdana"/>
                <a:cs typeface="Verdana"/>
              </a:rPr>
              <a:t>kontrol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edilmelidir.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47800" y="762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AYDINLATMA VE İKAZ SİSTEMLERİ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360420" y="5236464"/>
            <a:ext cx="333755" cy="367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8272" y="533400"/>
            <a:ext cx="8110220" cy="518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1700" b="1" dirty="0" smtClean="0">
                <a:solidFill>
                  <a:srgbClr val="2B4976"/>
                </a:solidFill>
                <a:latin typeface="Verdana"/>
                <a:cs typeface="Verdana"/>
              </a:rPr>
              <a:t>Göre</a:t>
            </a:r>
            <a:r>
              <a:rPr sz="1700" b="1" dirty="0" smtClean="0">
                <a:solidFill>
                  <a:srgbClr val="2B4976"/>
                </a:solidFill>
                <a:latin typeface="Verdana"/>
                <a:cs typeface="Verdana"/>
              </a:rPr>
              <a:t>vi</a:t>
            </a:r>
            <a:r>
              <a:rPr sz="17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lang="tr-TR" sz="1700" dirty="0" smtClean="0">
                <a:latin typeface="Verdana"/>
                <a:cs typeface="Verdana"/>
              </a:rPr>
              <a:t>G</a:t>
            </a:r>
            <a:r>
              <a:rPr sz="1700" dirty="0" err="1" smtClean="0">
                <a:latin typeface="Verdana"/>
                <a:cs typeface="Verdana"/>
              </a:rPr>
              <a:t>üvenli</a:t>
            </a:r>
            <a:r>
              <a:rPr sz="1700" dirty="0" smtClean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bir </a:t>
            </a:r>
            <a:r>
              <a:rPr sz="1700" dirty="0">
                <a:latin typeface="Verdana"/>
                <a:cs typeface="Verdana"/>
              </a:rPr>
              <a:t>sürüş için </a:t>
            </a:r>
            <a:r>
              <a:rPr sz="1700" spc="-5" dirty="0">
                <a:latin typeface="Verdana"/>
                <a:cs typeface="Verdana"/>
              </a:rPr>
              <a:t>bilgi </a:t>
            </a:r>
            <a:r>
              <a:rPr sz="1700" spc="-10" dirty="0">
                <a:latin typeface="Verdana"/>
                <a:cs typeface="Verdana"/>
              </a:rPr>
              <a:t>ve </a:t>
            </a:r>
            <a:r>
              <a:rPr sz="1700" dirty="0">
                <a:latin typeface="Verdana"/>
                <a:cs typeface="Verdana"/>
              </a:rPr>
              <a:t>arıza </a:t>
            </a:r>
            <a:r>
              <a:rPr sz="1700" spc="-5" dirty="0">
                <a:latin typeface="Verdana"/>
                <a:cs typeface="Verdana"/>
              </a:rPr>
              <a:t>uyarıları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verir.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700" b="1" dirty="0">
                <a:solidFill>
                  <a:srgbClr val="2B4976"/>
                </a:solidFill>
                <a:latin typeface="Verdana"/>
                <a:cs typeface="Verdana"/>
              </a:rPr>
              <a:t>Parçaları</a:t>
            </a:r>
            <a:r>
              <a:rPr sz="1700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7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55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500" spc="-5" dirty="0">
                <a:latin typeface="Verdana"/>
                <a:cs typeface="Verdana"/>
              </a:rPr>
              <a:t>Motor </a:t>
            </a:r>
            <a:r>
              <a:rPr sz="1500" spc="-10" dirty="0">
                <a:latin typeface="Verdana"/>
                <a:cs typeface="Verdana"/>
              </a:rPr>
              <a:t>Devir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göstergesi</a:t>
            </a:r>
            <a:endParaRPr sz="15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500" spc="-10" dirty="0" err="1">
                <a:latin typeface="Verdana"/>
                <a:cs typeface="Verdana"/>
              </a:rPr>
              <a:t>Hız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lang="tr-TR" sz="1500" spc="-5" dirty="0" smtClean="0">
                <a:latin typeface="Verdana"/>
                <a:cs typeface="Verdana"/>
              </a:rPr>
              <a:t>g</a:t>
            </a:r>
            <a:r>
              <a:rPr sz="1500" spc="-5" dirty="0" err="1" smtClean="0">
                <a:latin typeface="Verdana"/>
                <a:cs typeface="Verdana"/>
              </a:rPr>
              <a:t>östergesi</a:t>
            </a:r>
            <a:r>
              <a:rPr sz="1500" spc="-5" dirty="0">
                <a:latin typeface="Verdana"/>
                <a:cs typeface="Verdana"/>
              </a:rPr>
              <a:t>,</a:t>
            </a:r>
            <a:endParaRPr sz="15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500" spc="-30" dirty="0" err="1">
                <a:latin typeface="Verdana"/>
                <a:cs typeface="Verdana"/>
              </a:rPr>
              <a:t>Yakıt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lang="tr-TR" sz="1500" spc="-5" dirty="0" smtClean="0">
                <a:latin typeface="Verdana"/>
                <a:cs typeface="Verdana"/>
              </a:rPr>
              <a:t>g</a:t>
            </a:r>
            <a:r>
              <a:rPr sz="1500" spc="-5" dirty="0" err="1" smtClean="0">
                <a:latin typeface="Verdana"/>
                <a:cs typeface="Verdana"/>
              </a:rPr>
              <a:t>östergesi</a:t>
            </a:r>
            <a:r>
              <a:rPr sz="1500" spc="-5" dirty="0">
                <a:latin typeface="Verdana"/>
                <a:cs typeface="Verdana"/>
              </a:rPr>
              <a:t>,</a:t>
            </a:r>
            <a:endParaRPr sz="15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500" spc="-10" dirty="0" err="1">
                <a:latin typeface="Verdana"/>
                <a:cs typeface="Verdana"/>
              </a:rPr>
              <a:t>Hararet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lang="tr-TR" sz="1500" spc="-5" dirty="0" smtClean="0">
                <a:latin typeface="Verdana"/>
                <a:cs typeface="Verdana"/>
              </a:rPr>
              <a:t>g</a:t>
            </a:r>
            <a:r>
              <a:rPr sz="1500" spc="-5" dirty="0" err="1" smtClean="0">
                <a:latin typeface="Verdana"/>
                <a:cs typeface="Verdana"/>
              </a:rPr>
              <a:t>östergesi</a:t>
            </a:r>
            <a:endParaRPr sz="15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500" spc="-40" dirty="0" err="1" smtClean="0">
                <a:latin typeface="Verdana"/>
                <a:cs typeface="Verdana"/>
              </a:rPr>
              <a:t>Yağ</a:t>
            </a:r>
            <a:r>
              <a:rPr sz="1500" spc="-70" dirty="0" smtClean="0">
                <a:latin typeface="Verdana"/>
                <a:cs typeface="Verdana"/>
              </a:rPr>
              <a:t> </a:t>
            </a:r>
            <a:r>
              <a:rPr lang="tr-TR" sz="1500" spc="-5" dirty="0" smtClean="0">
                <a:latin typeface="Verdana"/>
                <a:cs typeface="Verdana"/>
              </a:rPr>
              <a:t>g</a:t>
            </a:r>
            <a:r>
              <a:rPr sz="1500" spc="-5" dirty="0" err="1" smtClean="0">
                <a:latin typeface="Verdana"/>
                <a:cs typeface="Verdana"/>
              </a:rPr>
              <a:t>östergesi</a:t>
            </a:r>
            <a:endParaRPr sz="15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500" spc="-5" dirty="0" err="1">
                <a:latin typeface="Verdana"/>
                <a:cs typeface="Verdana"/>
              </a:rPr>
              <a:t>Şarj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lang="tr-TR" sz="1500" spc="-5" dirty="0" smtClean="0">
                <a:latin typeface="Verdana"/>
                <a:cs typeface="Verdana"/>
              </a:rPr>
              <a:t>g</a:t>
            </a:r>
            <a:r>
              <a:rPr sz="1500" spc="-5" dirty="0" err="1" smtClean="0">
                <a:latin typeface="Verdana"/>
                <a:cs typeface="Verdana"/>
              </a:rPr>
              <a:t>östergesi</a:t>
            </a:r>
            <a:endParaRPr sz="15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lang="tr-TR" sz="1500" spc="-5" dirty="0" smtClean="0">
                <a:latin typeface="Verdana"/>
                <a:cs typeface="Verdana"/>
              </a:rPr>
              <a:t>G</a:t>
            </a:r>
            <a:r>
              <a:rPr sz="1500" spc="-5" dirty="0" err="1" smtClean="0">
                <a:latin typeface="Verdana"/>
                <a:cs typeface="Verdana"/>
              </a:rPr>
              <a:t>ünlük</a:t>
            </a:r>
            <a:r>
              <a:rPr sz="1500" spc="-5" dirty="0" smtClean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ve </a:t>
            </a:r>
            <a:r>
              <a:rPr sz="1500" spc="-30" dirty="0">
                <a:latin typeface="Verdana"/>
                <a:cs typeface="Verdana"/>
              </a:rPr>
              <a:t>Toplam </a:t>
            </a:r>
            <a:r>
              <a:rPr sz="1500" spc="-10" dirty="0">
                <a:latin typeface="Verdana"/>
                <a:cs typeface="Verdana"/>
              </a:rPr>
              <a:t>Kilometre</a:t>
            </a:r>
            <a:r>
              <a:rPr sz="1500" spc="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Sayacı</a:t>
            </a:r>
            <a:endParaRPr sz="15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500" spc="-10" dirty="0">
                <a:latin typeface="Verdana"/>
                <a:cs typeface="Verdana"/>
              </a:rPr>
              <a:t>Havalı </a:t>
            </a:r>
            <a:r>
              <a:rPr sz="1500" spc="-5" dirty="0">
                <a:latin typeface="Verdana"/>
                <a:cs typeface="Verdana"/>
              </a:rPr>
              <a:t>fren, </a:t>
            </a:r>
            <a:r>
              <a:rPr sz="1500" spc="-10" dirty="0">
                <a:latin typeface="Verdana"/>
                <a:cs typeface="Verdana"/>
              </a:rPr>
              <a:t>hava </a:t>
            </a:r>
            <a:r>
              <a:rPr sz="1500" spc="-5" dirty="0">
                <a:latin typeface="Verdana"/>
                <a:cs typeface="Verdana"/>
              </a:rPr>
              <a:t>basınç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göstergesi</a:t>
            </a:r>
            <a:endParaRPr sz="15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500" spc="-10" dirty="0">
                <a:latin typeface="Verdana"/>
                <a:cs typeface="Verdana"/>
              </a:rPr>
              <a:t>Enjeksiyon sistem uyarı </a:t>
            </a:r>
            <a:r>
              <a:rPr sz="1500" spc="-5" dirty="0">
                <a:latin typeface="Verdana"/>
                <a:cs typeface="Verdana"/>
              </a:rPr>
              <a:t>lambası </a:t>
            </a:r>
            <a:r>
              <a:rPr sz="1500" spc="-15" dirty="0">
                <a:latin typeface="Verdana"/>
                <a:cs typeface="Verdana"/>
              </a:rPr>
              <a:t>veya </a:t>
            </a:r>
            <a:r>
              <a:rPr sz="1500" spc="-5" dirty="0">
                <a:latin typeface="Verdana"/>
                <a:cs typeface="Verdana"/>
              </a:rPr>
              <a:t>kızdırma bujisi </a:t>
            </a:r>
            <a:r>
              <a:rPr sz="1500" spc="-10" dirty="0">
                <a:latin typeface="Verdana"/>
                <a:cs typeface="Verdana"/>
              </a:rPr>
              <a:t>uyarı</a:t>
            </a:r>
            <a:r>
              <a:rPr sz="1500" spc="1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lambası</a:t>
            </a:r>
            <a:endParaRPr sz="1500" dirty="0">
              <a:latin typeface="Verdana"/>
              <a:cs typeface="Verdana"/>
            </a:endParaRPr>
          </a:p>
          <a:p>
            <a:pPr marL="277495" indent="-264795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SzPct val="80000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lang="tr-TR" sz="1500" spc="-5" dirty="0" smtClean="0">
                <a:latin typeface="Verdana"/>
                <a:cs typeface="Verdana"/>
              </a:rPr>
              <a:t>G</a:t>
            </a:r>
            <a:r>
              <a:rPr sz="1500" spc="-5" dirty="0" err="1" smtClean="0">
                <a:latin typeface="Verdana"/>
                <a:cs typeface="Verdana"/>
              </a:rPr>
              <a:t>östergede</a:t>
            </a:r>
            <a:r>
              <a:rPr sz="1500" spc="-5" dirty="0" smtClean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kısa </a:t>
            </a:r>
            <a:r>
              <a:rPr sz="1500" spc="-5" dirty="0" err="1">
                <a:latin typeface="Verdana"/>
                <a:cs typeface="Verdana"/>
              </a:rPr>
              <a:t>farlar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b="1" spc="-60" dirty="0" smtClean="0">
                <a:solidFill>
                  <a:srgbClr val="00AF50"/>
                </a:solidFill>
                <a:latin typeface="Verdana"/>
                <a:cs typeface="Verdana"/>
              </a:rPr>
              <a:t>ye</a:t>
            </a:r>
            <a:r>
              <a:rPr lang="tr-TR" sz="1500" b="1" spc="-60" dirty="0">
                <a:solidFill>
                  <a:srgbClr val="00AF50"/>
                </a:solidFill>
                <a:latin typeface="Verdana"/>
                <a:cs typeface="Verdana"/>
              </a:rPr>
              <a:t>ş</a:t>
            </a:r>
            <a:r>
              <a:rPr sz="1500" b="1" spc="-60" dirty="0" err="1" smtClean="0">
                <a:solidFill>
                  <a:srgbClr val="00AF50"/>
                </a:solidFill>
                <a:latin typeface="Verdana"/>
                <a:cs typeface="Verdana"/>
              </a:rPr>
              <a:t>il</a:t>
            </a:r>
            <a:r>
              <a:rPr sz="1500" spc="-60" dirty="0">
                <a:latin typeface="Verdana"/>
                <a:cs typeface="Verdana"/>
              </a:rPr>
              <a:t>, </a:t>
            </a:r>
            <a:r>
              <a:rPr sz="1500" dirty="0">
                <a:latin typeface="Verdana"/>
                <a:cs typeface="Verdana"/>
              </a:rPr>
              <a:t>uzun </a:t>
            </a:r>
            <a:r>
              <a:rPr sz="1500" spc="-5" dirty="0">
                <a:latin typeface="Verdana"/>
                <a:cs typeface="Verdana"/>
              </a:rPr>
              <a:t>farlar </a:t>
            </a:r>
            <a:r>
              <a:rPr sz="1500" spc="-10" dirty="0">
                <a:latin typeface="Verdana"/>
                <a:cs typeface="Verdana"/>
              </a:rPr>
              <a:t>ise </a:t>
            </a:r>
            <a:r>
              <a:rPr sz="1500" b="1" spc="-5" dirty="0">
                <a:solidFill>
                  <a:srgbClr val="006FC0"/>
                </a:solidFill>
                <a:latin typeface="Verdana"/>
                <a:cs typeface="Verdana"/>
              </a:rPr>
              <a:t>mavi </a:t>
            </a:r>
            <a:r>
              <a:rPr sz="1500" spc="-10" dirty="0">
                <a:latin typeface="Verdana"/>
                <a:cs typeface="Verdana"/>
              </a:rPr>
              <a:t>ışık </a:t>
            </a:r>
            <a:r>
              <a:rPr sz="1500" spc="-5" dirty="0">
                <a:latin typeface="Verdana"/>
                <a:cs typeface="Verdana"/>
              </a:rPr>
              <a:t>simgesi </a:t>
            </a:r>
            <a:r>
              <a:rPr sz="1500" spc="-15" dirty="0">
                <a:latin typeface="Verdana"/>
                <a:cs typeface="Verdana"/>
              </a:rPr>
              <a:t>ile</a:t>
            </a:r>
            <a:r>
              <a:rPr sz="1500" spc="254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bildirilir.</a:t>
            </a:r>
            <a:endParaRPr sz="1500" dirty="0">
              <a:latin typeface="Verdana"/>
              <a:cs typeface="Verdana"/>
            </a:endParaRPr>
          </a:p>
          <a:p>
            <a:pPr marL="277495" marR="5080" indent="-264795">
              <a:lnSpc>
                <a:spcPct val="150200"/>
              </a:lnSpc>
              <a:spcBef>
                <a:spcPts val="340"/>
              </a:spcBef>
              <a:buClr>
                <a:srgbClr val="2CA1BE"/>
              </a:buClr>
              <a:buSzPct val="80769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300" spc="-5" dirty="0">
                <a:latin typeface="Verdana"/>
                <a:cs typeface="Verdana"/>
              </a:rPr>
              <a:t>Depodaki yakıt bitmek üzere </a:t>
            </a:r>
            <a:r>
              <a:rPr sz="1300" dirty="0">
                <a:latin typeface="Verdana"/>
                <a:cs typeface="Verdana"/>
              </a:rPr>
              <a:t>olunca </a:t>
            </a:r>
            <a:r>
              <a:rPr sz="1300" spc="-5" dirty="0">
                <a:latin typeface="Verdana"/>
                <a:cs typeface="Verdana"/>
              </a:rPr>
              <a:t>göstergede </a:t>
            </a:r>
            <a:r>
              <a:rPr sz="1300" spc="-10" dirty="0">
                <a:latin typeface="Verdana"/>
                <a:cs typeface="Verdana"/>
              </a:rPr>
              <a:t>uyarı </a:t>
            </a:r>
            <a:r>
              <a:rPr sz="1300" spc="-25" dirty="0">
                <a:latin typeface="Verdana"/>
                <a:cs typeface="Verdana"/>
              </a:rPr>
              <a:t>verilir. </a:t>
            </a:r>
            <a:r>
              <a:rPr sz="1300" dirty="0">
                <a:latin typeface="Verdana"/>
                <a:cs typeface="Verdana"/>
              </a:rPr>
              <a:t>Bu </a:t>
            </a:r>
            <a:r>
              <a:rPr sz="1300" spc="-10" dirty="0">
                <a:latin typeface="Verdana"/>
                <a:cs typeface="Verdana"/>
              </a:rPr>
              <a:t>uyarıdan sonra </a:t>
            </a:r>
            <a:r>
              <a:rPr sz="1300" dirty="0">
                <a:latin typeface="Verdana"/>
                <a:cs typeface="Verdana"/>
              </a:rPr>
              <a:t>en </a:t>
            </a:r>
            <a:r>
              <a:rPr sz="1300" spc="-5" dirty="0">
                <a:latin typeface="Verdana"/>
                <a:cs typeface="Verdana"/>
              </a:rPr>
              <a:t>az 25-30  km daha </a:t>
            </a:r>
            <a:r>
              <a:rPr sz="1300" spc="-10" dirty="0">
                <a:latin typeface="Verdana"/>
                <a:cs typeface="Verdana"/>
              </a:rPr>
              <a:t>yol</a:t>
            </a:r>
            <a:r>
              <a:rPr sz="1300" spc="-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gidilebilir.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1940" y="1581911"/>
            <a:ext cx="4416552" cy="2234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4726" y="1773173"/>
            <a:ext cx="4032250" cy="1851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xfrm>
            <a:off x="1650619" y="1111630"/>
            <a:ext cx="2809875" cy="496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Fren </a:t>
            </a:r>
            <a:r>
              <a:rPr spc="-5" dirty="0"/>
              <a:t>Sistemi </a:t>
            </a:r>
            <a:r>
              <a:rPr spc="-10" dirty="0" err="1"/>
              <a:t>uyarı</a:t>
            </a:r>
            <a:r>
              <a:rPr spc="-40" dirty="0"/>
              <a:t> </a:t>
            </a:r>
            <a:r>
              <a:rPr spc="-110" dirty="0" err="1" smtClean="0"/>
              <a:t>ı</a:t>
            </a:r>
            <a:r>
              <a:rPr lang="tr-TR" spc="-110" dirty="0" smtClean="0"/>
              <a:t>ş</a:t>
            </a:r>
            <a:r>
              <a:rPr spc="-110" dirty="0" err="1" smtClean="0"/>
              <a:t>ığı</a:t>
            </a:r>
            <a:endParaRPr spc="-110" dirty="0"/>
          </a:p>
          <a:p>
            <a:pPr marL="12700" marR="66040">
              <a:lnSpc>
                <a:spcPct val="208300"/>
              </a:lnSpc>
            </a:pPr>
            <a:r>
              <a:rPr lang="tr-TR" spc="45" dirty="0"/>
              <a:t>Ş</a:t>
            </a:r>
            <a:r>
              <a:rPr spc="45" dirty="0" err="1" smtClean="0"/>
              <a:t>arj</a:t>
            </a:r>
            <a:r>
              <a:rPr spc="45" dirty="0" smtClean="0"/>
              <a:t> </a:t>
            </a:r>
            <a:r>
              <a:rPr dirty="0"/>
              <a:t>sistemi </a:t>
            </a:r>
            <a:r>
              <a:rPr spc="-10" dirty="0" err="1"/>
              <a:t>uyarı</a:t>
            </a:r>
            <a:r>
              <a:rPr spc="-10" dirty="0"/>
              <a:t> </a:t>
            </a:r>
            <a:r>
              <a:rPr spc="-105" dirty="0" err="1" smtClean="0"/>
              <a:t>ı</a:t>
            </a:r>
            <a:r>
              <a:rPr lang="tr-TR" spc="-105" dirty="0" smtClean="0"/>
              <a:t>ş</a:t>
            </a:r>
            <a:r>
              <a:rPr spc="-105" dirty="0" err="1" smtClean="0"/>
              <a:t>ığı</a:t>
            </a:r>
            <a:r>
              <a:rPr spc="-105" dirty="0" smtClean="0"/>
              <a:t>  </a:t>
            </a:r>
            <a:r>
              <a:rPr spc="-25" dirty="0" err="1" smtClean="0"/>
              <a:t>Yağlama</a:t>
            </a:r>
            <a:r>
              <a:rPr spc="-25" dirty="0" smtClean="0"/>
              <a:t> </a:t>
            </a:r>
            <a:r>
              <a:rPr spc="-5" dirty="0"/>
              <a:t>sistemi </a:t>
            </a:r>
            <a:r>
              <a:rPr spc="-10" dirty="0" err="1"/>
              <a:t>uyarı</a:t>
            </a:r>
            <a:r>
              <a:rPr spc="30" dirty="0"/>
              <a:t> </a:t>
            </a:r>
            <a:r>
              <a:rPr spc="-105" dirty="0" err="1" smtClean="0"/>
              <a:t>ı</a:t>
            </a:r>
            <a:r>
              <a:rPr lang="tr-TR" spc="-105" dirty="0" smtClean="0"/>
              <a:t>ş</a:t>
            </a:r>
            <a:r>
              <a:rPr spc="-105" dirty="0" err="1" smtClean="0"/>
              <a:t>ğı</a:t>
            </a:r>
            <a:endParaRPr spc="-105" dirty="0"/>
          </a:p>
          <a:p>
            <a:pPr marL="12700" marR="5080">
              <a:lnSpc>
                <a:spcPct val="234400"/>
              </a:lnSpc>
              <a:spcBef>
                <a:spcPts val="565"/>
              </a:spcBef>
            </a:pPr>
            <a:r>
              <a:rPr spc="-5" dirty="0"/>
              <a:t>Motor arızası </a:t>
            </a:r>
            <a:r>
              <a:rPr spc="-10" dirty="0" err="1"/>
              <a:t>uyarı</a:t>
            </a:r>
            <a:r>
              <a:rPr spc="-10" dirty="0"/>
              <a:t> </a:t>
            </a:r>
            <a:r>
              <a:rPr spc="-110" dirty="0" err="1" smtClean="0"/>
              <a:t>ı</a:t>
            </a:r>
            <a:r>
              <a:rPr lang="tr-TR" spc="-110" dirty="0" smtClean="0"/>
              <a:t>ş</a:t>
            </a:r>
            <a:r>
              <a:rPr spc="-110" dirty="0" err="1" smtClean="0"/>
              <a:t>ığı</a:t>
            </a:r>
            <a:r>
              <a:rPr spc="-110" dirty="0" smtClean="0"/>
              <a:t>  </a:t>
            </a:r>
            <a:r>
              <a:rPr sz="1600" spc="-95" dirty="0" err="1" smtClean="0"/>
              <a:t>Dü</a:t>
            </a:r>
            <a:r>
              <a:rPr lang="tr-TR" sz="1600" spc="-95" dirty="0"/>
              <a:t>ş</a:t>
            </a:r>
            <a:r>
              <a:rPr sz="1600" spc="-95" dirty="0" err="1" smtClean="0"/>
              <a:t>ük</a:t>
            </a:r>
            <a:r>
              <a:rPr sz="1600" spc="-95" dirty="0" smtClean="0"/>
              <a:t> </a:t>
            </a:r>
            <a:r>
              <a:rPr sz="1600" spc="-10" dirty="0"/>
              <a:t>yakıt </a:t>
            </a:r>
            <a:r>
              <a:rPr sz="1600" spc="-5" dirty="0"/>
              <a:t>seviyesi </a:t>
            </a:r>
            <a:r>
              <a:rPr sz="1600" spc="-10" dirty="0" err="1"/>
              <a:t>uyarı</a:t>
            </a:r>
            <a:r>
              <a:rPr sz="1600" spc="-10" dirty="0"/>
              <a:t> </a:t>
            </a:r>
            <a:r>
              <a:rPr sz="1600" spc="-100" dirty="0" err="1" smtClean="0"/>
              <a:t>ı</a:t>
            </a:r>
            <a:r>
              <a:rPr lang="tr-TR" sz="1600" spc="-100" dirty="0" smtClean="0"/>
              <a:t>ş</a:t>
            </a:r>
            <a:r>
              <a:rPr sz="1600" spc="-100" dirty="0" err="1" smtClean="0"/>
              <a:t>ığı</a:t>
            </a:r>
            <a:r>
              <a:rPr sz="1600" spc="-100" dirty="0" smtClean="0"/>
              <a:t>  </a:t>
            </a:r>
            <a:r>
              <a:rPr spc="-5" dirty="0"/>
              <a:t>Abs Sistemi </a:t>
            </a:r>
            <a:r>
              <a:rPr spc="-10" dirty="0" err="1"/>
              <a:t>uyarı</a:t>
            </a:r>
            <a:r>
              <a:rPr spc="-25" dirty="0"/>
              <a:t> </a:t>
            </a:r>
            <a:r>
              <a:rPr spc="-105" dirty="0" err="1" smtClean="0"/>
              <a:t>ı</a:t>
            </a:r>
            <a:r>
              <a:rPr lang="tr-TR" spc="-105" dirty="0" smtClean="0"/>
              <a:t>ş</a:t>
            </a:r>
            <a:r>
              <a:rPr spc="-105" dirty="0" err="1" smtClean="0"/>
              <a:t>ığı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pc="-5" dirty="0" err="1"/>
              <a:t>Hava</a:t>
            </a:r>
            <a:r>
              <a:rPr spc="-5" dirty="0"/>
              <a:t> </a:t>
            </a:r>
            <a:r>
              <a:rPr spc="-10" dirty="0" err="1" smtClean="0"/>
              <a:t>yastığı</a:t>
            </a:r>
            <a:r>
              <a:rPr spc="-10" dirty="0" smtClean="0"/>
              <a:t> </a:t>
            </a:r>
            <a:r>
              <a:rPr spc="-10" dirty="0" err="1"/>
              <a:t>uyarı</a:t>
            </a:r>
            <a:r>
              <a:rPr spc="30" dirty="0"/>
              <a:t> </a:t>
            </a:r>
            <a:r>
              <a:rPr spc="-105" dirty="0" err="1" smtClean="0"/>
              <a:t>ı</a:t>
            </a:r>
            <a:r>
              <a:rPr lang="tr-TR" spc="-105" dirty="0" smtClean="0"/>
              <a:t>ş</a:t>
            </a:r>
            <a:r>
              <a:rPr spc="-105" dirty="0" err="1" smtClean="0"/>
              <a:t>ığı</a:t>
            </a:r>
            <a:endParaRPr spc="-105" dirty="0"/>
          </a:p>
          <a:p>
            <a:pPr>
              <a:lnSpc>
                <a:spcPct val="100000"/>
              </a:lnSpc>
            </a:pPr>
            <a:endParaRPr spc="-105" dirty="0"/>
          </a:p>
          <a:p>
            <a:pPr marL="83820">
              <a:lnSpc>
                <a:spcPct val="100000"/>
              </a:lnSpc>
              <a:spcBef>
                <a:spcPts val="1295"/>
              </a:spcBef>
            </a:pPr>
            <a:r>
              <a:rPr spc="-5" dirty="0"/>
              <a:t>Açık kapı </a:t>
            </a:r>
            <a:r>
              <a:rPr spc="-10" dirty="0" err="1"/>
              <a:t>uyarı</a:t>
            </a:r>
            <a:r>
              <a:rPr spc="-40" dirty="0"/>
              <a:t> </a:t>
            </a:r>
            <a:r>
              <a:rPr spc="-110" dirty="0" err="1" smtClean="0"/>
              <a:t>ı</a:t>
            </a:r>
            <a:r>
              <a:rPr lang="tr-TR" spc="-110" dirty="0" smtClean="0"/>
              <a:t>ş</a:t>
            </a:r>
            <a:r>
              <a:rPr spc="-110" dirty="0" err="1" smtClean="0"/>
              <a:t>ığı</a:t>
            </a:r>
            <a:endParaRPr spc="-110" dirty="0"/>
          </a:p>
        </p:txBody>
      </p:sp>
      <p:sp>
        <p:nvSpPr>
          <p:cNvPr id="4" name="object 4"/>
          <p:cNvSpPr/>
          <p:nvPr/>
        </p:nvSpPr>
        <p:spPr>
          <a:xfrm>
            <a:off x="785812" y="928687"/>
            <a:ext cx="714375" cy="522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812" y="1571625"/>
            <a:ext cx="714375" cy="50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812" y="2143125"/>
            <a:ext cx="714375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5812" y="2785998"/>
            <a:ext cx="714375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812" y="3428936"/>
            <a:ext cx="714375" cy="531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762" y="4008882"/>
            <a:ext cx="722312" cy="64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812" y="5429250"/>
            <a:ext cx="682625" cy="57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812" y="4714938"/>
            <a:ext cx="701675" cy="6429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3675" y="2144712"/>
            <a:ext cx="642937" cy="5000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3675" y="1073022"/>
            <a:ext cx="630237" cy="4286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8976" y="4224273"/>
            <a:ext cx="642937" cy="517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51879" y="4326890"/>
            <a:ext cx="179895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Kayma </a:t>
            </a:r>
            <a:r>
              <a:rPr sz="1800" spc="-10" dirty="0" err="1">
                <a:latin typeface="Arial"/>
                <a:cs typeface="Arial"/>
              </a:rPr>
              <a:t>uyarı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10" dirty="0" err="1" smtClean="0">
                <a:latin typeface="Arial"/>
                <a:cs typeface="Arial"/>
              </a:rPr>
              <a:t>ı</a:t>
            </a:r>
            <a:r>
              <a:rPr lang="tr-TR" sz="1800" spc="-110" dirty="0" smtClean="0">
                <a:latin typeface="Arial"/>
                <a:cs typeface="Arial"/>
              </a:rPr>
              <a:t>ş</a:t>
            </a:r>
            <a:r>
              <a:rPr sz="1800" spc="-110" dirty="0" err="1" smtClean="0">
                <a:latin typeface="Arial"/>
                <a:cs typeface="Arial"/>
              </a:rPr>
              <a:t>ığı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73675" y="1573212"/>
            <a:ext cx="642937" cy="5000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96432" y="1184402"/>
            <a:ext cx="2560955" cy="138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Uzun </a:t>
            </a:r>
            <a:r>
              <a:rPr sz="1800" dirty="0">
                <a:latin typeface="Arial"/>
                <a:cs typeface="Arial"/>
              </a:rPr>
              <a:t>far  </a:t>
            </a:r>
            <a:r>
              <a:rPr sz="1800" spc="-5" dirty="0" err="1">
                <a:latin typeface="Arial"/>
                <a:cs typeface="Arial"/>
              </a:rPr>
              <a:t>gösterge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5" dirty="0" err="1" smtClean="0">
                <a:latin typeface="Arial"/>
                <a:cs typeface="Arial"/>
              </a:rPr>
              <a:t>ı</a:t>
            </a:r>
            <a:r>
              <a:rPr lang="tr-TR" sz="1800" spc="-105" dirty="0" smtClean="0">
                <a:latin typeface="Arial"/>
                <a:cs typeface="Arial"/>
              </a:rPr>
              <a:t>ş</a:t>
            </a:r>
            <a:r>
              <a:rPr sz="1800" spc="-105" dirty="0" err="1" smtClean="0">
                <a:latin typeface="Arial"/>
                <a:cs typeface="Arial"/>
              </a:rPr>
              <a:t>ığı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Kısa </a:t>
            </a:r>
            <a:r>
              <a:rPr sz="1800" dirty="0">
                <a:latin typeface="Arial"/>
                <a:cs typeface="Arial"/>
              </a:rPr>
              <a:t>far  </a:t>
            </a:r>
            <a:r>
              <a:rPr sz="1800" spc="-5" dirty="0" err="1">
                <a:latin typeface="Arial"/>
                <a:cs typeface="Arial"/>
              </a:rPr>
              <a:t>gösterge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5" dirty="0" err="1" smtClean="0">
                <a:latin typeface="Arial"/>
                <a:cs typeface="Arial"/>
              </a:rPr>
              <a:t>ı</a:t>
            </a:r>
            <a:r>
              <a:rPr lang="tr-TR" sz="1800" spc="-105" dirty="0" smtClean="0">
                <a:latin typeface="Arial"/>
                <a:cs typeface="Arial"/>
              </a:rPr>
              <a:t>ş</a:t>
            </a:r>
            <a:r>
              <a:rPr sz="1800" spc="-105" dirty="0" err="1" smtClean="0">
                <a:latin typeface="Arial"/>
                <a:cs typeface="Arial"/>
              </a:rPr>
              <a:t>ığı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Park lambaları </a:t>
            </a:r>
            <a:r>
              <a:rPr sz="1800" spc="-10" dirty="0" err="1">
                <a:latin typeface="Arial"/>
                <a:cs typeface="Arial"/>
              </a:rPr>
              <a:t>uyarı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10" dirty="0" err="1" smtClean="0">
                <a:latin typeface="Arial"/>
                <a:cs typeface="Arial"/>
              </a:rPr>
              <a:t>ı</a:t>
            </a:r>
            <a:r>
              <a:rPr lang="tr-TR" sz="1800" spc="-110" dirty="0" smtClean="0">
                <a:latin typeface="Arial"/>
                <a:cs typeface="Arial"/>
              </a:rPr>
              <a:t>ş</a:t>
            </a:r>
            <a:r>
              <a:rPr sz="1800" spc="-110" dirty="0" err="1" smtClean="0">
                <a:latin typeface="Arial"/>
                <a:cs typeface="Arial"/>
              </a:rPr>
              <a:t>ığı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43500" y="2785998"/>
            <a:ext cx="2952750" cy="714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9601" y="3394011"/>
            <a:ext cx="2806700" cy="7858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Metin kutusu 21"/>
          <p:cNvSpPr txBox="1"/>
          <p:nvPr/>
        </p:nvSpPr>
        <p:spPr>
          <a:xfrm>
            <a:off x="2286000" y="533400"/>
            <a:ext cx="499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GÖSTERGELER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71500" y="1071499"/>
            <a:ext cx="3286125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375" y="3406838"/>
            <a:ext cx="2746375" cy="785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375" y="4162361"/>
            <a:ext cx="2527300" cy="852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625" y="1714500"/>
            <a:ext cx="3049651" cy="1000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" y="2608198"/>
            <a:ext cx="2416175" cy="701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62" y="5072062"/>
            <a:ext cx="3375025" cy="714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6376" y="1071562"/>
            <a:ext cx="3000375" cy="7191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6376" y="1785873"/>
            <a:ext cx="2428875" cy="755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6376" y="2500248"/>
            <a:ext cx="3409950" cy="714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6376" y="3214623"/>
            <a:ext cx="909637" cy="933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94628" y="3540886"/>
            <a:ext cx="24612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latin typeface="Arial"/>
                <a:cs typeface="Arial"/>
              </a:rPr>
              <a:t>Arka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tr-TR" sz="1800" dirty="0" smtClean="0">
                <a:latin typeface="Arial"/>
                <a:cs typeface="Arial"/>
              </a:rPr>
              <a:t>C</a:t>
            </a:r>
            <a:r>
              <a:rPr sz="1800" dirty="0" smtClean="0">
                <a:latin typeface="Arial"/>
                <a:cs typeface="Arial"/>
              </a:rPr>
              <a:t>am </a:t>
            </a:r>
            <a:r>
              <a:rPr sz="1800" spc="-5" dirty="0" err="1">
                <a:latin typeface="Arial"/>
                <a:cs typeface="Arial"/>
              </a:rPr>
              <a:t>rezistans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 smtClean="0">
                <a:latin typeface="Arial"/>
                <a:cs typeface="Arial"/>
              </a:rPr>
              <a:t>ı</a:t>
            </a:r>
            <a:r>
              <a:rPr lang="tr-TR" sz="1800" spc="-105" dirty="0" smtClean="0">
                <a:latin typeface="Arial"/>
                <a:cs typeface="Arial"/>
              </a:rPr>
              <a:t>ş</a:t>
            </a:r>
            <a:r>
              <a:rPr sz="1800" spc="-105" dirty="0" err="1" smtClean="0">
                <a:latin typeface="Arial"/>
                <a:cs typeface="Arial"/>
              </a:rPr>
              <a:t>ığı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987675" y="457200"/>
            <a:ext cx="301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GÖSTERGELER SİSTEMİ 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7405" y="1161922"/>
            <a:ext cx="6837045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b="1" dirty="0" smtClean="0">
                <a:solidFill>
                  <a:srgbClr val="2B4976"/>
                </a:solidFill>
                <a:latin typeface="Verdana"/>
                <a:cs typeface="Verdana"/>
              </a:rPr>
              <a:t>G</a:t>
            </a:r>
            <a:r>
              <a:rPr lang="tr-TR" sz="1800" b="1" dirty="0" smtClean="0">
                <a:solidFill>
                  <a:srgbClr val="2B4976"/>
                </a:solidFill>
                <a:latin typeface="Verdana"/>
                <a:cs typeface="Verdana"/>
              </a:rPr>
              <a:t>öre</a:t>
            </a:r>
            <a:r>
              <a:rPr sz="1800" b="1" dirty="0" smtClean="0">
                <a:solidFill>
                  <a:srgbClr val="2B4976"/>
                </a:solidFill>
                <a:latin typeface="Verdana"/>
                <a:cs typeface="Verdana"/>
              </a:rPr>
              <a:t>vi</a:t>
            </a:r>
            <a:r>
              <a:rPr sz="18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800" spc="-5" dirty="0" err="1">
                <a:latin typeface="Verdana"/>
                <a:cs typeface="Verdana"/>
              </a:rPr>
              <a:t>Motorun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5" dirty="0" err="1" smtClean="0">
                <a:latin typeface="Verdana"/>
                <a:cs typeface="Verdana"/>
              </a:rPr>
              <a:t>ürettiği</a:t>
            </a:r>
            <a:r>
              <a:rPr sz="1800" spc="-5" dirty="0" smtClean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hareketi tekerleklere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aktarmaktır.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B4976"/>
                </a:solidFill>
                <a:latin typeface="Verdana"/>
                <a:cs typeface="Verdana"/>
              </a:rPr>
              <a:t>Parçaları</a:t>
            </a:r>
            <a:r>
              <a:rPr sz="1800" spc="-5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295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0" dirty="0">
                <a:latin typeface="Verdana"/>
                <a:cs typeface="Verdana"/>
              </a:rPr>
              <a:t>Debriyaj </a:t>
            </a:r>
            <a:r>
              <a:rPr sz="1600" spc="-5" dirty="0">
                <a:latin typeface="Verdana"/>
                <a:cs typeface="Verdana"/>
              </a:rPr>
              <a:t>( </a:t>
            </a:r>
            <a:r>
              <a:rPr sz="1600" spc="-15" dirty="0">
                <a:latin typeface="Verdana"/>
                <a:cs typeface="Verdana"/>
              </a:rPr>
              <a:t>Kavrama, </a:t>
            </a:r>
            <a:r>
              <a:rPr sz="1600" spc="-5" dirty="0">
                <a:latin typeface="Verdana"/>
                <a:cs typeface="Verdana"/>
              </a:rPr>
              <a:t>Baskı-Balata</a:t>
            </a:r>
            <a:r>
              <a:rPr sz="1600" spc="8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5" dirty="0">
                <a:latin typeface="Verdana"/>
                <a:cs typeface="Verdana"/>
              </a:rPr>
              <a:t>Vites </a:t>
            </a:r>
            <a:r>
              <a:rPr sz="1600" spc="-15" dirty="0">
                <a:latin typeface="Verdana"/>
                <a:cs typeface="Verdana"/>
              </a:rPr>
              <a:t>Kutusu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(Şanzuman)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5" dirty="0">
                <a:latin typeface="Verdana"/>
                <a:cs typeface="Verdana"/>
              </a:rPr>
              <a:t>Şaft </a:t>
            </a:r>
            <a:r>
              <a:rPr sz="1600" spc="-15" dirty="0">
                <a:latin typeface="Verdana"/>
                <a:cs typeface="Verdana"/>
              </a:rPr>
              <a:t>(Kardan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Mili)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10" dirty="0">
                <a:latin typeface="Verdana"/>
                <a:cs typeface="Verdana"/>
              </a:rPr>
              <a:t>Diferansiyel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5" dirty="0">
                <a:latin typeface="Verdana"/>
                <a:cs typeface="Verdana"/>
              </a:rPr>
              <a:t>Aks</a:t>
            </a:r>
            <a:endParaRPr sz="16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0705" algn="l"/>
                <a:tab pos="561340" algn="l"/>
              </a:tabLst>
            </a:pPr>
            <a:r>
              <a:rPr sz="1600" spc="-25" dirty="0">
                <a:latin typeface="Verdana"/>
                <a:cs typeface="Verdana"/>
              </a:rPr>
              <a:t>Tekerlekler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405" y="4728717"/>
            <a:ext cx="7399655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err="1">
                <a:solidFill>
                  <a:srgbClr val="2B4976"/>
                </a:solidFill>
                <a:latin typeface="Verdana"/>
                <a:cs typeface="Verdana"/>
              </a:rPr>
              <a:t>Sistemin</a:t>
            </a:r>
            <a:r>
              <a:rPr sz="1800" b="1" spc="-5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800" b="1" spc="-45" dirty="0" err="1" smtClean="0">
                <a:solidFill>
                  <a:srgbClr val="2B4976"/>
                </a:solidFill>
                <a:latin typeface="Verdana"/>
                <a:cs typeface="Verdana"/>
              </a:rPr>
              <a:t>Çalı</a:t>
            </a:r>
            <a:r>
              <a:rPr lang="tr-TR" sz="1800" b="1" spc="-45" dirty="0" smtClean="0">
                <a:solidFill>
                  <a:srgbClr val="2B4976"/>
                </a:solidFill>
                <a:latin typeface="Verdana"/>
                <a:cs typeface="Verdana"/>
              </a:rPr>
              <a:t>ş</a:t>
            </a:r>
            <a:r>
              <a:rPr sz="1800" b="1" spc="-45" dirty="0" err="1" smtClean="0">
                <a:solidFill>
                  <a:srgbClr val="2B4976"/>
                </a:solidFill>
                <a:latin typeface="Verdana"/>
                <a:cs typeface="Verdana"/>
              </a:rPr>
              <a:t>ması</a:t>
            </a:r>
            <a:r>
              <a:rPr sz="1800" b="1" spc="-45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00"/>
              </a:spcBef>
              <a:tabLst>
                <a:tab pos="2112645" algn="l"/>
                <a:tab pos="3289300" algn="l"/>
                <a:tab pos="4460240" algn="l"/>
                <a:tab pos="4963160" algn="l"/>
                <a:tab pos="5892800" algn="l"/>
                <a:tab pos="6680834" algn="l"/>
              </a:tabLst>
            </a:pPr>
            <a:r>
              <a:rPr sz="1800" spc="-5" dirty="0">
                <a:latin typeface="Verdana"/>
                <a:cs typeface="Verdana"/>
              </a:rPr>
              <a:t>Motorun	hareketi	debriyaj	</a:t>
            </a:r>
            <a:r>
              <a:rPr sz="1800" spc="5" dirty="0">
                <a:latin typeface="Verdana"/>
                <a:cs typeface="Verdana"/>
              </a:rPr>
              <a:t>ile	</a:t>
            </a:r>
            <a:r>
              <a:rPr sz="1800" dirty="0" err="1" smtClean="0">
                <a:latin typeface="Verdana"/>
                <a:cs typeface="Verdana"/>
              </a:rPr>
              <a:t>isteğe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" dirty="0" err="1" smtClean="0">
                <a:latin typeface="Verdana"/>
                <a:cs typeface="Verdana"/>
              </a:rPr>
              <a:t>bağlı</a:t>
            </a:r>
            <a:r>
              <a:rPr sz="1800" spc="-5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olarak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0954" y="5041138"/>
            <a:ext cx="56832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v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453" y="5315458"/>
            <a:ext cx="8180705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kutusuna </a:t>
            </a:r>
            <a:r>
              <a:rPr sz="1800" spc="-30" dirty="0">
                <a:latin typeface="Verdana"/>
                <a:cs typeface="Verdana"/>
              </a:rPr>
              <a:t>aktarılır. </a:t>
            </a:r>
            <a:r>
              <a:rPr sz="1800" dirty="0">
                <a:latin typeface="Verdana"/>
                <a:cs typeface="Verdana"/>
              </a:rPr>
              <a:t>Vites </a:t>
            </a:r>
            <a:r>
              <a:rPr sz="1800" spc="-5" dirty="0">
                <a:latin typeface="Verdana"/>
                <a:cs typeface="Verdana"/>
              </a:rPr>
              <a:t>kutusundaki </a:t>
            </a:r>
            <a:r>
              <a:rPr sz="1800" dirty="0">
                <a:latin typeface="Verdana"/>
                <a:cs typeface="Verdana"/>
              </a:rPr>
              <a:t>dişliler </a:t>
            </a:r>
            <a:r>
              <a:rPr sz="1800" spc="-10" dirty="0">
                <a:latin typeface="Verdana"/>
                <a:cs typeface="Verdana"/>
              </a:rPr>
              <a:t>vasıtası </a:t>
            </a:r>
            <a:r>
              <a:rPr sz="1800" spc="5" dirty="0">
                <a:latin typeface="Verdana"/>
                <a:cs typeface="Verdana"/>
              </a:rPr>
              <a:t>ile </a:t>
            </a:r>
            <a:r>
              <a:rPr sz="1800" spc="-10" dirty="0">
                <a:latin typeface="Verdana"/>
                <a:cs typeface="Verdana"/>
              </a:rPr>
              <a:t>araca </a:t>
            </a:r>
            <a:r>
              <a:rPr sz="1800" dirty="0">
                <a:latin typeface="Verdana"/>
                <a:cs typeface="Verdana"/>
              </a:rPr>
              <a:t>ileri -  </a:t>
            </a:r>
            <a:r>
              <a:rPr sz="1800" spc="-5" dirty="0">
                <a:latin typeface="Verdana"/>
                <a:cs typeface="Verdana"/>
              </a:rPr>
              <a:t>geri hareket, güç </a:t>
            </a:r>
            <a:r>
              <a:rPr sz="1800" spc="-15" dirty="0">
                <a:latin typeface="Verdana"/>
                <a:cs typeface="Verdana"/>
              </a:rPr>
              <a:t>veya </a:t>
            </a:r>
            <a:r>
              <a:rPr sz="1800" dirty="0">
                <a:latin typeface="Verdana"/>
                <a:cs typeface="Verdana"/>
              </a:rPr>
              <a:t>hız </a:t>
            </a:r>
            <a:r>
              <a:rPr sz="1800" spc="-5" dirty="0">
                <a:latin typeface="Verdana"/>
                <a:cs typeface="Verdana"/>
              </a:rPr>
              <a:t>kazandırılarak </a:t>
            </a:r>
            <a:r>
              <a:rPr sz="1800" dirty="0">
                <a:latin typeface="Verdana"/>
                <a:cs typeface="Verdana"/>
              </a:rPr>
              <a:t>şaft’a </a:t>
            </a:r>
            <a:r>
              <a:rPr sz="1800" spc="-10" dirty="0">
                <a:latin typeface="Verdana"/>
                <a:cs typeface="Verdana"/>
              </a:rPr>
              <a:t>oradan </a:t>
            </a:r>
            <a:r>
              <a:rPr sz="1800" spc="-5" dirty="0">
                <a:latin typeface="Verdana"/>
                <a:cs typeface="Verdana"/>
              </a:rPr>
              <a:t>diferansiyele</a:t>
            </a:r>
            <a:r>
              <a:rPr sz="1800" spc="-5" dirty="0">
                <a:latin typeface="Wingdings"/>
                <a:cs typeface="Wingdings"/>
              </a:rPr>
              <a:t>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Verdana"/>
                <a:cs typeface="Verdana"/>
              </a:rPr>
              <a:t>aks’a ve tekerleklere aktarılarak </a:t>
            </a:r>
            <a:r>
              <a:rPr sz="1800" dirty="0">
                <a:latin typeface="Verdana"/>
                <a:cs typeface="Verdana"/>
              </a:rPr>
              <a:t>arcın </a:t>
            </a:r>
            <a:r>
              <a:rPr sz="1800" spc="-5" err="1">
                <a:latin typeface="Verdana"/>
                <a:cs typeface="Verdana"/>
              </a:rPr>
              <a:t>gitmesi</a:t>
            </a:r>
            <a:r>
              <a:rPr sz="1800" spc="40">
                <a:latin typeface="Verdana"/>
                <a:cs typeface="Verdana"/>
              </a:rPr>
              <a:t> </a:t>
            </a:r>
            <a:r>
              <a:rPr sz="1800" spc="-30" smtClean="0">
                <a:latin typeface="Verdana"/>
                <a:cs typeface="Verdana"/>
              </a:rPr>
              <a:t>sağlanır</a:t>
            </a:r>
            <a:r>
              <a:rPr sz="1800" spc="-30" dirty="0"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2126" y="2357501"/>
            <a:ext cx="3074924" cy="207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Metin kutusu 8"/>
          <p:cNvSpPr txBox="1"/>
          <p:nvPr/>
        </p:nvSpPr>
        <p:spPr>
          <a:xfrm>
            <a:off x="2514600" y="53339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G</a:t>
            </a:r>
            <a:r>
              <a:rPr lang="tr-TR" sz="2400" b="1" dirty="0" smtClean="0"/>
              <a:t>ÜÇ AKTARMA ORGANLARI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38200"/>
            <a:ext cx="7456075" cy="424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8229600" cy="1066800"/>
          </a:xfrm>
          <a:prstGeom prst="rect">
            <a:avLst/>
          </a:prstGeom>
        </p:spPr>
        <p:txBody>
          <a:bodyPr vert="horz" wrap="square" lIns="0" tIns="56260" rIns="0" bIns="0" rtlCol="0">
            <a:spAutoFit/>
          </a:bodyPr>
          <a:lstStyle/>
          <a:p>
            <a:pPr marL="972819">
              <a:lnSpc>
                <a:spcPct val="100000"/>
              </a:lnSpc>
            </a:pPr>
            <a:r>
              <a:rPr dirty="0">
                <a:solidFill>
                  <a:srgbClr val="2B4976"/>
                </a:solidFill>
              </a:rPr>
              <a:t>Motorların</a:t>
            </a:r>
            <a:r>
              <a:rPr spc="-70" dirty="0">
                <a:solidFill>
                  <a:srgbClr val="2B4976"/>
                </a:solidFill>
              </a:rPr>
              <a:t> </a:t>
            </a:r>
            <a:r>
              <a:rPr dirty="0">
                <a:solidFill>
                  <a:srgbClr val="2B4976"/>
                </a:solidFill>
              </a:rPr>
              <a:t>Sınıflandırılması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981200" y="1495043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2000" b="1" dirty="0" smtClean="0">
                <a:solidFill>
                  <a:srgbClr val="7030A0"/>
                </a:solidFill>
              </a:rPr>
              <a:t>1- YAKITIN YANMA YERİNE </a:t>
            </a:r>
            <a:r>
              <a:rPr lang="tr-TR" sz="2000" b="1" dirty="0">
                <a:solidFill>
                  <a:srgbClr val="7030A0"/>
                </a:solidFill>
              </a:rPr>
              <a:t>G</a:t>
            </a:r>
            <a:r>
              <a:rPr lang="tr-TR" sz="2000" b="1" dirty="0" smtClean="0">
                <a:solidFill>
                  <a:srgbClr val="7030A0"/>
                </a:solidFill>
              </a:rPr>
              <a:t>ÖRE</a:t>
            </a:r>
          </a:p>
          <a:p>
            <a:pPr algn="ctr">
              <a:lnSpc>
                <a:spcPct val="200000"/>
              </a:lnSpc>
            </a:pPr>
            <a:r>
              <a:rPr lang="tr-TR" sz="2000" b="1" dirty="0" smtClean="0">
                <a:solidFill>
                  <a:srgbClr val="00B050"/>
                </a:solidFill>
              </a:rPr>
              <a:t>2- SOĞUTMA SİSTEMİNE </a:t>
            </a:r>
            <a:r>
              <a:rPr lang="tr-TR" sz="2000" b="1" dirty="0">
                <a:solidFill>
                  <a:srgbClr val="00B050"/>
                </a:solidFill>
              </a:rPr>
              <a:t>G</a:t>
            </a:r>
            <a:r>
              <a:rPr lang="tr-TR" sz="2000" b="1" dirty="0" smtClean="0">
                <a:solidFill>
                  <a:srgbClr val="00B050"/>
                </a:solidFill>
              </a:rPr>
              <a:t>ÖRE</a:t>
            </a:r>
          </a:p>
          <a:p>
            <a:pPr algn="ctr">
              <a:lnSpc>
                <a:spcPct val="200000"/>
              </a:lnSpc>
            </a:pPr>
            <a:r>
              <a:rPr lang="tr-TR" sz="2000" b="1" dirty="0" smtClean="0">
                <a:solidFill>
                  <a:srgbClr val="FF0000"/>
                </a:solidFill>
              </a:rPr>
              <a:t>3- YAKITLARA </a:t>
            </a:r>
            <a:r>
              <a:rPr lang="tr-TR" sz="2000" b="1" dirty="0">
                <a:solidFill>
                  <a:srgbClr val="FF0000"/>
                </a:solidFill>
              </a:rPr>
              <a:t>G</a:t>
            </a:r>
            <a:r>
              <a:rPr lang="tr-TR" sz="2000" b="1" dirty="0" smtClean="0">
                <a:solidFill>
                  <a:srgbClr val="FF0000"/>
                </a:solidFill>
              </a:rPr>
              <a:t>ÖRE</a:t>
            </a:r>
          </a:p>
          <a:p>
            <a:pPr algn="ctr">
              <a:lnSpc>
                <a:spcPct val="20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4- ZAMANLARA </a:t>
            </a:r>
            <a:r>
              <a:rPr lang="tr-TR" sz="2000" b="1" dirty="0">
                <a:solidFill>
                  <a:srgbClr val="002060"/>
                </a:solidFill>
              </a:rPr>
              <a:t>G</a:t>
            </a:r>
            <a:r>
              <a:rPr lang="tr-TR" sz="2000" b="1" dirty="0" smtClean="0">
                <a:solidFill>
                  <a:srgbClr val="002060"/>
                </a:solidFill>
              </a:rPr>
              <a:t>ÖRE</a:t>
            </a:r>
          </a:p>
          <a:p>
            <a:pPr algn="ctr">
              <a:lnSpc>
                <a:spcPct val="200000"/>
              </a:lnSpc>
            </a:pPr>
            <a:r>
              <a:rPr lang="tr-TR" sz="2000" b="1" dirty="0" smtClean="0">
                <a:solidFill>
                  <a:srgbClr val="FF0066"/>
                </a:solidFill>
              </a:rPr>
              <a:t>5- YAPIM ÖZELLİKLERİNE </a:t>
            </a:r>
            <a:r>
              <a:rPr lang="tr-TR" sz="2000" b="1" dirty="0">
                <a:solidFill>
                  <a:srgbClr val="FF0066"/>
                </a:solidFill>
              </a:rPr>
              <a:t>G</a:t>
            </a:r>
            <a:r>
              <a:rPr lang="tr-TR" sz="2000" b="1" dirty="0" smtClean="0">
                <a:solidFill>
                  <a:srgbClr val="FF0066"/>
                </a:solidFill>
              </a:rPr>
              <a:t>ÖRE</a:t>
            </a:r>
          </a:p>
          <a:p>
            <a:pPr algn="ctr">
              <a:lnSpc>
                <a:spcPct val="200000"/>
              </a:lnSpc>
            </a:pP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7781" y="927353"/>
            <a:ext cx="8112125" cy="3390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tr-TR" sz="1400" b="1" dirty="0" smtClean="0">
                <a:solidFill>
                  <a:srgbClr val="2B4976"/>
                </a:solidFill>
                <a:latin typeface="Verdana"/>
                <a:cs typeface="Verdana"/>
              </a:rPr>
              <a:t>Göre</a:t>
            </a:r>
            <a:r>
              <a:rPr sz="1400" b="1" dirty="0" smtClean="0">
                <a:solidFill>
                  <a:srgbClr val="2B4976"/>
                </a:solidFill>
                <a:latin typeface="Verdana"/>
                <a:cs typeface="Verdana"/>
              </a:rPr>
              <a:t>vi</a:t>
            </a:r>
            <a:r>
              <a:rPr sz="1400" dirty="0">
                <a:solidFill>
                  <a:srgbClr val="2B4976"/>
                </a:solidFill>
                <a:latin typeface="Verdana"/>
                <a:cs typeface="Verdana"/>
              </a:rPr>
              <a:t>:  </a:t>
            </a:r>
            <a:r>
              <a:rPr sz="1400" spc="-5" dirty="0">
                <a:latin typeface="Verdana"/>
                <a:cs typeface="Verdana"/>
              </a:rPr>
              <a:t>Aracın  </a:t>
            </a:r>
            <a:r>
              <a:rPr sz="1400" spc="-10" dirty="0">
                <a:latin typeface="Verdana"/>
                <a:cs typeface="Verdana"/>
              </a:rPr>
              <a:t>yol  </a:t>
            </a:r>
            <a:r>
              <a:rPr sz="1400" spc="5" dirty="0">
                <a:latin typeface="Verdana"/>
                <a:cs typeface="Verdana"/>
              </a:rPr>
              <a:t>ile  </a:t>
            </a:r>
            <a:r>
              <a:rPr sz="1400" dirty="0">
                <a:latin typeface="Verdana"/>
                <a:cs typeface="Verdana"/>
              </a:rPr>
              <a:t>temasını,  </a:t>
            </a:r>
            <a:r>
              <a:rPr sz="1400" spc="-5" dirty="0">
                <a:latin typeface="Verdana"/>
                <a:cs typeface="Verdana"/>
              </a:rPr>
              <a:t>hareket  etmesini  </a:t>
            </a:r>
            <a:r>
              <a:rPr sz="1400" spc="-15" dirty="0">
                <a:latin typeface="Verdana"/>
                <a:cs typeface="Verdana"/>
              </a:rPr>
              <a:t>ve  </a:t>
            </a:r>
            <a:r>
              <a:rPr sz="1400" dirty="0">
                <a:latin typeface="Verdana"/>
                <a:cs typeface="Verdana"/>
              </a:rPr>
              <a:t>fren  </a:t>
            </a:r>
            <a:r>
              <a:rPr sz="1400" dirty="0" err="1">
                <a:latin typeface="Verdana"/>
                <a:cs typeface="Verdana"/>
              </a:rPr>
              <a:t>ile</a:t>
            </a:r>
            <a:r>
              <a:rPr sz="1400" dirty="0">
                <a:latin typeface="Verdana"/>
                <a:cs typeface="Verdana"/>
              </a:rPr>
              <a:t>  </a:t>
            </a:r>
            <a:r>
              <a:rPr sz="1400" spc="-5" dirty="0" err="1" smtClean="0">
                <a:latin typeface="Verdana"/>
                <a:cs typeface="Verdana"/>
              </a:rPr>
              <a:t>uyarıldığında</a:t>
            </a:r>
            <a:r>
              <a:rPr sz="1400" spc="-5" dirty="0" smtClean="0">
                <a:latin typeface="Verdana"/>
                <a:cs typeface="Verdana"/>
              </a:rPr>
              <a:t>    </a:t>
            </a:r>
            <a:r>
              <a:rPr sz="1400" spc="470" dirty="0" smtClean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aracın</a:t>
            </a:r>
            <a:endParaRPr sz="1400" dirty="0">
              <a:latin typeface="Verdana"/>
              <a:cs typeface="Verdana"/>
            </a:endParaRPr>
          </a:p>
          <a:p>
            <a:pPr marL="15240" algn="just">
              <a:lnSpc>
                <a:spcPct val="100000"/>
              </a:lnSpc>
            </a:pPr>
            <a:r>
              <a:rPr sz="1400" dirty="0" err="1">
                <a:latin typeface="Verdana"/>
                <a:cs typeface="Verdana"/>
              </a:rPr>
              <a:t>durdurulmasını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 err="1" smtClean="0">
                <a:latin typeface="Verdana"/>
                <a:cs typeface="Verdana"/>
              </a:rPr>
              <a:t>sağlayan</a:t>
            </a:r>
            <a:r>
              <a:rPr sz="1400" spc="-125" dirty="0" smtClean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parçadır.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2B4976"/>
                </a:solidFill>
                <a:latin typeface="Verdana"/>
                <a:cs typeface="Verdana"/>
              </a:rPr>
              <a:t>Parçaları</a:t>
            </a:r>
            <a:r>
              <a:rPr sz="14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400" dirty="0">
                <a:latin typeface="Verdana"/>
                <a:cs typeface="Verdana"/>
              </a:rPr>
              <a:t>Jant, Lastik,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Bijon</a:t>
            </a:r>
          </a:p>
          <a:p>
            <a:pPr marL="15240" marR="8255" indent="911225" algn="just">
              <a:lnSpc>
                <a:spcPct val="100000"/>
              </a:lnSpc>
              <a:spcBef>
                <a:spcPts val="1080"/>
              </a:spcBef>
            </a:pPr>
            <a:r>
              <a:rPr sz="1400" spc="-20" dirty="0">
                <a:latin typeface="Verdana"/>
                <a:cs typeface="Verdana"/>
              </a:rPr>
              <a:t>Tekerlek, </a:t>
            </a:r>
            <a:r>
              <a:rPr sz="1400" spc="-5" dirty="0">
                <a:latin typeface="Verdana"/>
                <a:cs typeface="Verdana"/>
              </a:rPr>
              <a:t>jant </a:t>
            </a:r>
            <a:r>
              <a:rPr sz="1400" dirty="0" err="1">
                <a:latin typeface="Verdana"/>
                <a:cs typeface="Verdana"/>
              </a:rPr>
              <a:t>üzerine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 err="1" smtClean="0">
                <a:latin typeface="Verdana"/>
                <a:cs typeface="Verdana"/>
              </a:rPr>
              <a:t>lastiğin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takılmasıyla oluşur </a:t>
            </a:r>
            <a:r>
              <a:rPr sz="1400" spc="-15" dirty="0">
                <a:latin typeface="Verdana"/>
                <a:cs typeface="Verdana"/>
              </a:rPr>
              <a:t>ve </a:t>
            </a:r>
            <a:r>
              <a:rPr sz="1400" spc="-10" dirty="0">
                <a:latin typeface="Verdana"/>
                <a:cs typeface="Verdana"/>
              </a:rPr>
              <a:t>araç </a:t>
            </a:r>
            <a:r>
              <a:rPr sz="1400" spc="-5" dirty="0">
                <a:latin typeface="Verdana"/>
                <a:cs typeface="Verdana"/>
              </a:rPr>
              <a:t>üzerine bijon vidaları  </a:t>
            </a:r>
            <a:r>
              <a:rPr sz="1400" spc="5" dirty="0">
                <a:latin typeface="Verdana"/>
                <a:cs typeface="Verdana"/>
              </a:rPr>
              <a:t>ile </a:t>
            </a:r>
            <a:r>
              <a:rPr sz="1400" dirty="0">
                <a:latin typeface="Verdana"/>
                <a:cs typeface="Verdana"/>
              </a:rPr>
              <a:t>monte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edilir.</a:t>
            </a:r>
            <a:endParaRPr sz="1400" dirty="0">
              <a:latin typeface="Verdana"/>
              <a:cs typeface="Verdana"/>
            </a:endParaRPr>
          </a:p>
          <a:p>
            <a:pPr marL="988060">
              <a:lnSpc>
                <a:spcPct val="100000"/>
              </a:lnSpc>
              <a:spcBef>
                <a:spcPts val="720"/>
              </a:spcBef>
            </a:pPr>
            <a:r>
              <a:rPr sz="1400" b="1" spc="-5" dirty="0">
                <a:latin typeface="Verdana"/>
                <a:cs typeface="Verdana"/>
              </a:rPr>
              <a:t>Lastik </a:t>
            </a:r>
            <a:r>
              <a:rPr sz="1400" b="1" dirty="0">
                <a:latin typeface="Verdana"/>
                <a:cs typeface="Verdana"/>
              </a:rPr>
              <a:t>üzerindeki </a:t>
            </a:r>
            <a:r>
              <a:rPr sz="1400" b="1" dirty="0" err="1">
                <a:latin typeface="Verdana"/>
                <a:cs typeface="Verdana"/>
              </a:rPr>
              <a:t>rakamlar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dirty="0" err="1" smtClean="0">
                <a:latin typeface="Verdana"/>
                <a:cs typeface="Verdana"/>
              </a:rPr>
              <a:t>lastiğin</a:t>
            </a:r>
            <a:r>
              <a:rPr sz="1400" b="1" dirty="0" smtClean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ebatlarını</a:t>
            </a:r>
            <a:r>
              <a:rPr sz="1400" b="1" spc="-1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belirtir.</a:t>
            </a:r>
            <a:endParaRPr sz="1400" dirty="0">
              <a:latin typeface="Verdana"/>
              <a:cs typeface="Verdana"/>
            </a:endParaRPr>
          </a:p>
          <a:p>
            <a:pPr marL="15240" marR="5080" indent="-3175" algn="just">
              <a:lnSpc>
                <a:spcPct val="100000"/>
              </a:lnSpc>
              <a:spcBef>
                <a:spcPts val="960"/>
              </a:spcBef>
            </a:pPr>
            <a:r>
              <a:rPr sz="1400" b="1" dirty="0">
                <a:solidFill>
                  <a:srgbClr val="2B4976"/>
                </a:solidFill>
                <a:latin typeface="Verdana"/>
                <a:cs typeface="Verdana"/>
              </a:rPr>
              <a:t>Balans Ayarı</a:t>
            </a:r>
            <a:r>
              <a:rPr sz="14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400" spc="-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Lastiğin</a:t>
            </a:r>
            <a:r>
              <a:rPr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balans </a:t>
            </a:r>
            <a:r>
              <a:rPr sz="1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ayarı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bozuk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ise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bilirli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bir hızdan sonra direksiyonda  titreşimle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oluşur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ve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tekerlek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yatakları </a:t>
            </a:r>
            <a:r>
              <a:rPr sz="1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aşınır.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Balans </a:t>
            </a:r>
            <a:r>
              <a:rPr sz="140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ayarı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1400" spc="-5" dirty="0" err="1" smtClean="0">
                <a:latin typeface="Verdana"/>
                <a:cs typeface="Verdana"/>
              </a:rPr>
              <a:t>Lastiğin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titreşim </a:t>
            </a:r>
            <a:r>
              <a:rPr sz="1400" spc="-10" dirty="0">
                <a:latin typeface="Verdana"/>
                <a:cs typeface="Verdana"/>
              </a:rPr>
              <a:t>yapmadan  </a:t>
            </a:r>
            <a:r>
              <a:rPr sz="1400" dirty="0">
                <a:latin typeface="Verdana"/>
                <a:cs typeface="Verdana"/>
              </a:rPr>
              <a:t>dönmesi için </a:t>
            </a:r>
            <a:r>
              <a:rPr sz="1400" spc="-5" dirty="0">
                <a:latin typeface="Verdana"/>
                <a:cs typeface="Verdana"/>
              </a:rPr>
              <a:t>yapılan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ayardır.</a:t>
            </a:r>
            <a:endParaRPr sz="1400" dirty="0">
              <a:latin typeface="Verdana"/>
              <a:cs typeface="Verdana"/>
            </a:endParaRPr>
          </a:p>
          <a:p>
            <a:pPr marL="15240" marR="5080" indent="911225" algn="just">
              <a:lnSpc>
                <a:spcPct val="100000"/>
              </a:lnSpc>
              <a:spcBef>
                <a:spcPts val="960"/>
              </a:spcBef>
            </a:pPr>
            <a:r>
              <a:rPr sz="1400" spc="-5" dirty="0" err="1" smtClean="0">
                <a:latin typeface="Verdana"/>
                <a:cs typeface="Verdana"/>
              </a:rPr>
              <a:t>Lastiğin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normal aşınması </a:t>
            </a:r>
            <a:r>
              <a:rPr sz="1400" dirty="0">
                <a:latin typeface="Verdana"/>
                <a:cs typeface="Verdana"/>
              </a:rPr>
              <a:t>için </a:t>
            </a:r>
            <a:r>
              <a:rPr sz="1400" spc="-10" dirty="0">
                <a:latin typeface="Verdana"/>
                <a:cs typeface="Verdana"/>
              </a:rPr>
              <a:t>aracın </a:t>
            </a:r>
            <a:r>
              <a:rPr sz="1400" spc="-5" dirty="0">
                <a:latin typeface="Verdana"/>
                <a:cs typeface="Verdana"/>
              </a:rPr>
              <a:t>servis kitabında </a:t>
            </a:r>
            <a:r>
              <a:rPr sz="1400" dirty="0" err="1">
                <a:latin typeface="Verdana"/>
                <a:cs typeface="Verdana"/>
              </a:rPr>
              <a:t>belirtilen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değerlere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göre  </a:t>
            </a:r>
            <a:r>
              <a:rPr sz="1400" spc="-10" dirty="0">
                <a:latin typeface="Verdana"/>
                <a:cs typeface="Verdana"/>
              </a:rPr>
              <a:t>hava </a:t>
            </a:r>
            <a:r>
              <a:rPr sz="1400" spc="-25" dirty="0">
                <a:latin typeface="Verdana"/>
                <a:cs typeface="Verdana"/>
              </a:rPr>
              <a:t>vurulur. </a:t>
            </a:r>
            <a:r>
              <a:rPr sz="1400" b="1" spc="-5" dirty="0">
                <a:latin typeface="Verdana"/>
                <a:cs typeface="Verdana"/>
              </a:rPr>
              <a:t>Lastiklerin hava basıncı normalden </a:t>
            </a:r>
            <a:r>
              <a:rPr sz="1400" b="1" dirty="0">
                <a:latin typeface="Verdana"/>
                <a:cs typeface="Verdana"/>
              </a:rPr>
              <a:t>az </a:t>
            </a:r>
            <a:r>
              <a:rPr sz="1400" dirty="0">
                <a:latin typeface="Verdana"/>
                <a:cs typeface="Verdana"/>
              </a:rPr>
              <a:t>ise </a:t>
            </a:r>
            <a:r>
              <a:rPr sz="1400" spc="-5" dirty="0">
                <a:latin typeface="Verdana"/>
                <a:cs typeface="Verdana"/>
              </a:rPr>
              <a:t>direksiyon zor </a:t>
            </a:r>
            <a:r>
              <a:rPr sz="1400" spc="-35" dirty="0">
                <a:latin typeface="Verdana"/>
                <a:cs typeface="Verdana"/>
              </a:rPr>
              <a:t>döner, </a:t>
            </a:r>
            <a:r>
              <a:rPr sz="1400" spc="-5" dirty="0">
                <a:latin typeface="Verdana"/>
                <a:cs typeface="Verdana"/>
              </a:rPr>
              <a:t>lastikler  kenar kısımlardan </a:t>
            </a:r>
            <a:r>
              <a:rPr sz="1400" spc="-30" dirty="0">
                <a:latin typeface="Verdana"/>
                <a:cs typeface="Verdana"/>
              </a:rPr>
              <a:t>aşınır, </a:t>
            </a:r>
            <a:r>
              <a:rPr sz="1400" spc="-10" dirty="0">
                <a:latin typeface="Verdana"/>
                <a:cs typeface="Verdana"/>
              </a:rPr>
              <a:t>yakıt sarfiyatı </a:t>
            </a:r>
            <a:r>
              <a:rPr sz="1400" spc="-35" dirty="0">
                <a:latin typeface="Verdana"/>
                <a:cs typeface="Verdana"/>
              </a:rPr>
              <a:t>artar. </a:t>
            </a:r>
            <a:r>
              <a:rPr sz="1400" b="1" spc="-5" dirty="0">
                <a:latin typeface="Verdana"/>
                <a:cs typeface="Verdana"/>
              </a:rPr>
              <a:t>Lastiklerin hava basıncı normalden fazla  </a:t>
            </a:r>
            <a:r>
              <a:rPr sz="1400" dirty="0">
                <a:latin typeface="Verdana"/>
                <a:cs typeface="Verdana"/>
              </a:rPr>
              <a:t>ise direksiyon </a:t>
            </a:r>
            <a:r>
              <a:rPr sz="1400" spc="-20" dirty="0">
                <a:latin typeface="Verdana"/>
                <a:cs typeface="Verdana"/>
              </a:rPr>
              <a:t>hafifler, </a:t>
            </a:r>
            <a:r>
              <a:rPr sz="1400" dirty="0">
                <a:latin typeface="Verdana"/>
                <a:cs typeface="Verdana"/>
              </a:rPr>
              <a:t>lastikler </a:t>
            </a:r>
            <a:r>
              <a:rPr sz="1400" spc="-5" dirty="0">
                <a:latin typeface="Verdana"/>
                <a:cs typeface="Verdana"/>
              </a:rPr>
              <a:t>orta </a:t>
            </a:r>
            <a:r>
              <a:rPr sz="1400" dirty="0">
                <a:latin typeface="Verdana"/>
                <a:cs typeface="Verdana"/>
              </a:rPr>
              <a:t>kısımdan </a:t>
            </a:r>
            <a:r>
              <a:rPr sz="1400" spc="-25" dirty="0">
                <a:latin typeface="Verdana"/>
                <a:cs typeface="Verdana"/>
              </a:rPr>
              <a:t>aşınır, </a:t>
            </a:r>
            <a:r>
              <a:rPr sz="1400" dirty="0">
                <a:latin typeface="Verdana"/>
                <a:cs typeface="Verdana"/>
              </a:rPr>
              <a:t>dönüşlerde savrulmalar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olur.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3350" y="4489450"/>
            <a:ext cx="5400675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etin kutusu 7"/>
          <p:cNvSpPr txBox="1"/>
          <p:nvPr/>
        </p:nvSpPr>
        <p:spPr>
          <a:xfrm>
            <a:off x="1447800" y="304800"/>
            <a:ext cx="543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TEKERLEK VE LASTİKLER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nerotomotiv.weebly.com/uploads/3/2/5/9/3259358/3529154.gif?3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-20151008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2125" y="374650"/>
            <a:ext cx="3190875" cy="612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2175" y="944499"/>
            <a:ext cx="4287774" cy="2752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365759"/>
            <a:ext cx="4523232" cy="597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175" y="3697351"/>
            <a:ext cx="4287901" cy="2611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0172" y="365759"/>
            <a:ext cx="3380232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405" y="1017904"/>
            <a:ext cx="8183245" cy="479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r-TR" sz="2000" b="1" dirty="0" smtClean="0">
                <a:solidFill>
                  <a:srgbClr val="2B4976"/>
                </a:solidFill>
                <a:latin typeface="Verdana"/>
                <a:cs typeface="Verdana"/>
              </a:rPr>
              <a:t>Göre</a:t>
            </a:r>
            <a:r>
              <a:rPr sz="2000" b="1" dirty="0" smtClean="0">
                <a:solidFill>
                  <a:srgbClr val="2B4976"/>
                </a:solidFill>
                <a:latin typeface="Verdana"/>
                <a:cs typeface="Verdana"/>
              </a:rPr>
              <a:t>vi</a:t>
            </a:r>
            <a:r>
              <a:rPr sz="20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2000" spc="-10" dirty="0">
                <a:latin typeface="Verdana"/>
                <a:cs typeface="Verdana"/>
              </a:rPr>
              <a:t>Hareket </a:t>
            </a:r>
            <a:r>
              <a:rPr sz="2000" spc="-5" dirty="0">
                <a:latin typeface="Verdana"/>
                <a:cs typeface="Verdana"/>
              </a:rPr>
              <a:t>halindeki </a:t>
            </a:r>
            <a:r>
              <a:rPr sz="2000" spc="-10" dirty="0">
                <a:latin typeface="Verdana"/>
                <a:cs typeface="Verdana"/>
              </a:rPr>
              <a:t>aracı yavaşlatmak, </a:t>
            </a:r>
            <a:r>
              <a:rPr sz="2000" spc="-5" dirty="0">
                <a:latin typeface="Verdana"/>
                <a:cs typeface="Verdana"/>
              </a:rPr>
              <a:t>emniyetli </a:t>
            </a:r>
            <a:r>
              <a:rPr sz="2000" spc="-5" dirty="0" err="1">
                <a:latin typeface="Verdana"/>
                <a:cs typeface="Verdana"/>
              </a:rPr>
              <a:t>duruş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spc="-5" dirty="0" err="1" smtClean="0">
                <a:latin typeface="Verdana"/>
                <a:cs typeface="Verdana"/>
              </a:rPr>
              <a:t>sağlamak</a:t>
            </a:r>
            <a:r>
              <a:rPr sz="2000" spc="-5" dirty="0" smtClean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veya </a:t>
            </a:r>
            <a:r>
              <a:rPr sz="2000" spc="-10" dirty="0">
                <a:latin typeface="Verdana"/>
                <a:cs typeface="Verdana"/>
              </a:rPr>
              <a:t>duran aracı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sabitlemektir.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00" b="1" dirty="0">
                <a:solidFill>
                  <a:srgbClr val="2B4976"/>
                </a:solidFill>
                <a:latin typeface="Verdana"/>
                <a:cs typeface="Verdana"/>
              </a:rPr>
              <a:t>Parçaları:</a:t>
            </a:r>
            <a:endParaRPr sz="20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2000" spc="-5" dirty="0">
                <a:latin typeface="Verdana"/>
                <a:cs typeface="Verdana"/>
              </a:rPr>
              <a:t>Fren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Pedalı</a:t>
            </a:r>
            <a:endParaRPr sz="20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2000" spc="-10" dirty="0">
                <a:latin typeface="Verdana"/>
                <a:cs typeface="Verdana"/>
              </a:rPr>
              <a:t>Merkez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Pompası</a:t>
            </a:r>
            <a:endParaRPr sz="20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2000" spc="-5" dirty="0">
                <a:latin typeface="Verdana"/>
                <a:cs typeface="Verdana"/>
              </a:rPr>
              <a:t>Fren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Boruları</a:t>
            </a:r>
            <a:endParaRPr sz="20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2000" spc="-5" dirty="0">
                <a:latin typeface="Verdana"/>
                <a:cs typeface="Verdana"/>
              </a:rPr>
              <a:t>Fren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Balataları</a:t>
            </a:r>
            <a:endParaRPr sz="20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2000" spc="-35" dirty="0">
                <a:latin typeface="Verdana"/>
                <a:cs typeface="Verdana"/>
              </a:rPr>
              <a:t>Tekerlek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silindirleri</a:t>
            </a:r>
            <a:endParaRPr sz="2000" dirty="0">
              <a:latin typeface="Verdana"/>
              <a:cs typeface="Verdana"/>
            </a:endParaRPr>
          </a:p>
          <a:p>
            <a:pPr marL="561340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2000" spc="-10" dirty="0">
                <a:latin typeface="Verdana"/>
                <a:cs typeface="Verdana"/>
              </a:rPr>
              <a:t>Kampanalar </a:t>
            </a:r>
            <a:r>
              <a:rPr sz="2000" spc="-15" dirty="0">
                <a:latin typeface="Verdana"/>
                <a:cs typeface="Verdana"/>
              </a:rPr>
              <a:t>veya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diskler</a:t>
            </a:r>
            <a:endParaRPr sz="2000" dirty="0">
              <a:latin typeface="Verdana"/>
              <a:cs typeface="Verdana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565"/>
              </a:spcBef>
            </a:pPr>
            <a:r>
              <a:rPr sz="1800" spc="-5" dirty="0">
                <a:latin typeface="Verdana"/>
                <a:cs typeface="Verdana"/>
              </a:rPr>
              <a:t>Fren sistemleri </a:t>
            </a:r>
            <a:r>
              <a:rPr sz="1800" b="1" spc="-5" dirty="0">
                <a:latin typeface="Verdana"/>
                <a:cs typeface="Verdana"/>
              </a:rPr>
              <a:t>hidrolik ve havalı </a:t>
            </a:r>
            <a:r>
              <a:rPr sz="1800" spc="-5" dirty="0">
                <a:latin typeface="Verdana"/>
                <a:cs typeface="Verdana"/>
              </a:rPr>
              <a:t>olmak üzere </a:t>
            </a:r>
            <a:r>
              <a:rPr sz="1800" dirty="0">
                <a:latin typeface="Verdana"/>
                <a:cs typeface="Verdana"/>
              </a:rPr>
              <a:t>iki </a:t>
            </a:r>
            <a:r>
              <a:rPr sz="1800" spc="-30" dirty="0">
                <a:latin typeface="Verdana"/>
                <a:cs typeface="Verdana"/>
              </a:rPr>
              <a:t>çeşittir.  </a:t>
            </a:r>
            <a:r>
              <a:rPr sz="1800" spc="-10" dirty="0">
                <a:latin typeface="Verdana"/>
                <a:cs typeface="Verdana"/>
              </a:rPr>
              <a:t>Araçlarda </a:t>
            </a:r>
            <a:r>
              <a:rPr sz="1800" spc="-5" dirty="0">
                <a:latin typeface="Verdana"/>
                <a:cs typeface="Verdana"/>
              </a:rPr>
              <a:t>bulunan </a:t>
            </a:r>
            <a:r>
              <a:rPr sz="1800" dirty="0">
                <a:latin typeface="Verdana"/>
                <a:cs typeface="Verdana"/>
              </a:rPr>
              <a:t>fren çeşitleri ( </a:t>
            </a:r>
            <a:r>
              <a:rPr sz="1800" spc="-5" dirty="0">
                <a:latin typeface="Verdana"/>
                <a:cs typeface="Verdana"/>
              </a:rPr>
              <a:t>1-</a:t>
            </a:r>
            <a:r>
              <a:rPr sz="1800" b="1" spc="-5" dirty="0">
                <a:latin typeface="Verdana"/>
                <a:cs typeface="Verdana"/>
              </a:rPr>
              <a:t>El Freni</a:t>
            </a:r>
            <a:r>
              <a:rPr sz="1800" spc="-5" dirty="0">
                <a:latin typeface="Verdana"/>
                <a:cs typeface="Verdana"/>
              </a:rPr>
              <a:t>, 2-</a:t>
            </a:r>
            <a:r>
              <a:rPr sz="1800" b="1" spc="-5" dirty="0">
                <a:latin typeface="Verdana"/>
                <a:cs typeface="Verdana"/>
              </a:rPr>
              <a:t>Ayak </a:t>
            </a:r>
            <a:r>
              <a:rPr sz="1800" b="1" dirty="0">
                <a:latin typeface="Verdana"/>
                <a:cs typeface="Verdana"/>
              </a:rPr>
              <a:t>– </a:t>
            </a:r>
            <a:r>
              <a:rPr sz="1800" b="1" spc="-5" dirty="0">
                <a:latin typeface="Verdana"/>
                <a:cs typeface="Verdana"/>
              </a:rPr>
              <a:t>Servis </a:t>
            </a:r>
            <a:r>
              <a:rPr sz="1800" b="1" dirty="0">
                <a:latin typeface="Verdana"/>
                <a:cs typeface="Verdana"/>
              </a:rPr>
              <a:t>Freni</a:t>
            </a:r>
            <a:r>
              <a:rPr sz="1800" dirty="0">
                <a:latin typeface="Verdana"/>
                <a:cs typeface="Verdana"/>
              </a:rPr>
              <a:t>,  </a:t>
            </a:r>
            <a:r>
              <a:rPr sz="1800" spc="-5" dirty="0">
                <a:latin typeface="Verdana"/>
                <a:cs typeface="Verdana"/>
              </a:rPr>
              <a:t>3-</a:t>
            </a:r>
            <a:r>
              <a:rPr sz="1800" b="1" spc="-5" dirty="0">
                <a:latin typeface="Verdana"/>
                <a:cs typeface="Verdana"/>
              </a:rPr>
              <a:t>Motor </a:t>
            </a:r>
            <a:r>
              <a:rPr sz="1800" b="1" dirty="0">
                <a:latin typeface="Verdana"/>
                <a:cs typeface="Verdana"/>
              </a:rPr>
              <a:t>– </a:t>
            </a:r>
            <a:r>
              <a:rPr sz="1800" b="1" spc="-5" dirty="0">
                <a:latin typeface="Verdana"/>
                <a:cs typeface="Verdana"/>
              </a:rPr>
              <a:t>Kompresyon freni </a:t>
            </a:r>
            <a:r>
              <a:rPr sz="1800" dirty="0">
                <a:latin typeface="Verdana"/>
                <a:cs typeface="Verdana"/>
              </a:rPr>
              <a:t>) Servis freni </a:t>
            </a:r>
            <a:r>
              <a:rPr sz="1800" spc="-5" dirty="0">
                <a:latin typeface="Verdana"/>
                <a:cs typeface="Verdana"/>
              </a:rPr>
              <a:t>ön ve </a:t>
            </a:r>
            <a:r>
              <a:rPr sz="1800" dirty="0">
                <a:latin typeface="Verdana"/>
                <a:cs typeface="Verdana"/>
              </a:rPr>
              <a:t>arka </a:t>
            </a:r>
            <a:r>
              <a:rPr sz="1800" spc="-5" dirty="0">
                <a:latin typeface="Verdana"/>
                <a:cs typeface="Verdana"/>
              </a:rPr>
              <a:t>tekerleri  </a:t>
            </a:r>
            <a:r>
              <a:rPr sz="1800" spc="-35" dirty="0">
                <a:latin typeface="Verdana"/>
                <a:cs typeface="Verdana"/>
              </a:rPr>
              <a:t>durdurur. </a:t>
            </a:r>
            <a:r>
              <a:rPr sz="1800" dirty="0">
                <a:latin typeface="Verdana"/>
                <a:cs typeface="Verdana"/>
              </a:rPr>
              <a:t>El </a:t>
            </a:r>
            <a:r>
              <a:rPr sz="1800" spc="-5" dirty="0">
                <a:latin typeface="Verdana"/>
                <a:cs typeface="Verdana"/>
              </a:rPr>
              <a:t>freni arka tekerlere kumanda </a:t>
            </a:r>
            <a:r>
              <a:rPr sz="1800" spc="-55" dirty="0">
                <a:latin typeface="Verdana"/>
                <a:cs typeface="Verdana"/>
              </a:rPr>
              <a:t>eder. </a:t>
            </a:r>
            <a:r>
              <a:rPr sz="1800" spc="-5" dirty="0">
                <a:latin typeface="Verdana"/>
                <a:cs typeface="Verdana"/>
              </a:rPr>
              <a:t>Motor </a:t>
            </a:r>
            <a:r>
              <a:rPr sz="1800" spc="-10" dirty="0">
                <a:latin typeface="Verdana"/>
                <a:cs typeface="Verdana"/>
              </a:rPr>
              <a:t>kompresyon  </a:t>
            </a:r>
            <a:r>
              <a:rPr sz="1800" dirty="0">
                <a:latin typeface="Verdana"/>
                <a:cs typeface="Verdana"/>
              </a:rPr>
              <a:t>freni ise çekiş </a:t>
            </a:r>
            <a:r>
              <a:rPr sz="1800" spc="-10" dirty="0">
                <a:latin typeface="Verdana"/>
                <a:cs typeface="Verdana"/>
              </a:rPr>
              <a:t>yapan </a:t>
            </a:r>
            <a:r>
              <a:rPr sz="1800" spc="-5" dirty="0">
                <a:latin typeface="Verdana"/>
                <a:cs typeface="Verdana"/>
              </a:rPr>
              <a:t>tekerleklere </a:t>
            </a:r>
            <a:r>
              <a:rPr sz="1800" dirty="0">
                <a:latin typeface="Verdana"/>
                <a:cs typeface="Verdana"/>
              </a:rPr>
              <a:t>kumanda </a:t>
            </a:r>
            <a:r>
              <a:rPr sz="1800" spc="-5" dirty="0">
                <a:latin typeface="Verdana"/>
                <a:cs typeface="Verdana"/>
              </a:rPr>
              <a:t>eder </a:t>
            </a:r>
            <a:r>
              <a:rPr sz="1800" spc="-10" dirty="0">
                <a:latin typeface="Verdana"/>
                <a:cs typeface="Verdana"/>
              </a:rPr>
              <a:t>aracı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yavaşlatır.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3501" y="1627251"/>
            <a:ext cx="3395599" cy="2516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357250"/>
            <a:ext cx="7620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6082" y="946784"/>
            <a:ext cx="8325484" cy="5463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7620" indent="911225">
              <a:lnSpc>
                <a:spcPct val="100000"/>
              </a:lnSpc>
              <a:tabLst>
                <a:tab pos="1711960" algn="l"/>
                <a:tab pos="2861310" algn="l"/>
                <a:tab pos="3182620" algn="l"/>
                <a:tab pos="3794125" algn="l"/>
                <a:tab pos="4453890" algn="l"/>
                <a:tab pos="5228590" algn="l"/>
                <a:tab pos="5833110" algn="l"/>
                <a:tab pos="6708140" algn="l"/>
                <a:tab pos="7482840" algn="l"/>
              </a:tabLst>
            </a:pPr>
            <a:r>
              <a:rPr sz="1600" spc="-5" dirty="0" err="1" smtClean="0">
                <a:latin typeface="Verdana"/>
                <a:cs typeface="Verdana"/>
              </a:rPr>
              <a:t>So</a:t>
            </a:r>
            <a:r>
              <a:rPr sz="1600" spc="5" dirty="0" err="1" smtClean="0">
                <a:latin typeface="Verdana"/>
                <a:cs typeface="Verdana"/>
              </a:rPr>
              <a:t>ğ</a:t>
            </a:r>
            <a:r>
              <a:rPr sz="1600" spc="-5" dirty="0" err="1" smtClean="0">
                <a:latin typeface="Verdana"/>
                <a:cs typeface="Verdana"/>
              </a:rPr>
              <a:t>uk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ha</a:t>
            </a:r>
            <a:r>
              <a:rPr sz="1600" spc="-40" dirty="0">
                <a:latin typeface="Verdana"/>
                <a:cs typeface="Verdana"/>
              </a:rPr>
              <a:t>v</a:t>
            </a:r>
            <a:r>
              <a:rPr sz="1600" spc="0" dirty="0">
                <a:latin typeface="Verdana"/>
                <a:cs typeface="Verdana"/>
              </a:rPr>
              <a:t>a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da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fr</a:t>
            </a:r>
            <a:r>
              <a:rPr sz="1600" spc="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ni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çekili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ola</a:t>
            </a:r>
            <a:r>
              <a:rPr sz="1600" spc="-2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ak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p</a:t>
            </a:r>
            <a:r>
              <a:rPr sz="1600" spc="0" dirty="0">
                <a:latin typeface="Verdana"/>
                <a:cs typeface="Verdana"/>
              </a:rPr>
              <a:t>ar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edi</a:t>
            </a:r>
            <a:r>
              <a:rPr sz="1600" spc="-15" dirty="0">
                <a:latin typeface="Verdana"/>
                <a:cs typeface="Verdana"/>
              </a:rPr>
              <a:t>li</a:t>
            </a:r>
            <a:r>
              <a:rPr sz="1600" spc="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se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ba</a:t>
            </a:r>
            <a:r>
              <a:rPr sz="160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ata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do</a:t>
            </a:r>
            <a:r>
              <a:rPr sz="160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ak  </a:t>
            </a:r>
            <a:r>
              <a:rPr sz="1600" spc="-10" dirty="0">
                <a:latin typeface="Verdana"/>
                <a:cs typeface="Verdana"/>
              </a:rPr>
              <a:t>kampanaya </a:t>
            </a:r>
            <a:r>
              <a:rPr sz="1600" spc="-40" dirty="0">
                <a:latin typeface="Verdana"/>
                <a:cs typeface="Verdana"/>
              </a:rPr>
              <a:t>yapışır. </a:t>
            </a:r>
            <a:r>
              <a:rPr sz="1600" spc="-5" dirty="0">
                <a:latin typeface="Verdana"/>
                <a:cs typeface="Verdana"/>
              </a:rPr>
              <a:t>Fren </a:t>
            </a:r>
            <a:r>
              <a:rPr sz="1600" spc="-15" dirty="0">
                <a:latin typeface="Verdana"/>
                <a:cs typeface="Verdana"/>
              </a:rPr>
              <a:t>ayarı </a:t>
            </a:r>
            <a:r>
              <a:rPr sz="1600" spc="-5" dirty="0">
                <a:latin typeface="Verdana"/>
                <a:cs typeface="Verdana"/>
              </a:rPr>
              <a:t>sıkı olan </a:t>
            </a:r>
            <a:r>
              <a:rPr sz="1600" spc="-10" dirty="0">
                <a:latin typeface="Verdana"/>
                <a:cs typeface="Verdana"/>
              </a:rPr>
              <a:t>araçta </a:t>
            </a:r>
            <a:r>
              <a:rPr sz="1600" spc="-5" dirty="0">
                <a:latin typeface="Verdana"/>
                <a:cs typeface="Verdana"/>
              </a:rPr>
              <a:t>balatalar aşırı </a:t>
            </a:r>
            <a:r>
              <a:rPr sz="1600" spc="-10" dirty="0">
                <a:latin typeface="Verdana"/>
                <a:cs typeface="Verdana"/>
              </a:rPr>
              <a:t>ısınır</a:t>
            </a:r>
            <a:r>
              <a:rPr sz="1600" spc="42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yanabilir.</a:t>
            </a:r>
            <a:endParaRPr sz="1600" dirty="0">
              <a:latin typeface="Verdana"/>
              <a:cs typeface="Verdana"/>
            </a:endParaRPr>
          </a:p>
          <a:p>
            <a:pPr marL="15240" marR="5715" indent="-3175" algn="just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latin typeface="Verdana"/>
                <a:cs typeface="Verdana"/>
              </a:rPr>
              <a:t>Westinghouse fren sistemi kullanan </a:t>
            </a:r>
            <a:r>
              <a:rPr sz="1600" b="1" dirty="0">
                <a:latin typeface="Verdana"/>
                <a:cs typeface="Verdana"/>
              </a:rPr>
              <a:t>araçlarda </a:t>
            </a:r>
            <a:r>
              <a:rPr sz="1600" b="1" spc="-5" dirty="0">
                <a:latin typeface="Verdana"/>
                <a:cs typeface="Verdana"/>
              </a:rPr>
              <a:t>motor stop edince </a:t>
            </a:r>
            <a:r>
              <a:rPr sz="1600" b="1" dirty="0">
                <a:latin typeface="Verdana"/>
                <a:cs typeface="Verdana"/>
              </a:rPr>
              <a:t>fren  </a:t>
            </a:r>
            <a:r>
              <a:rPr sz="1600" b="1" spc="-5" dirty="0">
                <a:latin typeface="Verdana"/>
                <a:cs typeface="Verdana"/>
              </a:rPr>
              <a:t>tutmaz. </a:t>
            </a:r>
            <a:r>
              <a:rPr sz="1600" dirty="0">
                <a:latin typeface="Verdana"/>
                <a:cs typeface="Verdana"/>
              </a:rPr>
              <a:t>El </a:t>
            </a:r>
            <a:r>
              <a:rPr sz="1600" spc="-5" dirty="0">
                <a:latin typeface="Verdana"/>
                <a:cs typeface="Verdana"/>
              </a:rPr>
              <a:t>freni tam indirilmeyip yola devam edilirse, </a:t>
            </a:r>
            <a:r>
              <a:rPr sz="1600" spc="-10" dirty="0">
                <a:latin typeface="Verdana"/>
                <a:cs typeface="Verdana"/>
              </a:rPr>
              <a:t>aracın </a:t>
            </a:r>
            <a:r>
              <a:rPr sz="1600" dirty="0">
                <a:latin typeface="Verdana"/>
                <a:cs typeface="Verdana"/>
              </a:rPr>
              <a:t>kampanaları </a:t>
            </a:r>
            <a:r>
              <a:rPr sz="1600" spc="-15" dirty="0">
                <a:latin typeface="Verdana"/>
                <a:cs typeface="Verdana"/>
              </a:rPr>
              <a:t>ve  </a:t>
            </a:r>
            <a:r>
              <a:rPr sz="1600" spc="-5" dirty="0">
                <a:latin typeface="Verdana"/>
                <a:cs typeface="Verdana"/>
              </a:rPr>
              <a:t>balataları aşırı </a:t>
            </a:r>
            <a:r>
              <a:rPr sz="1600" spc="-10" dirty="0">
                <a:latin typeface="Verdana"/>
                <a:cs typeface="Verdana"/>
              </a:rPr>
              <a:t>ısınır ve</a:t>
            </a:r>
            <a:r>
              <a:rPr sz="1600" spc="7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yanar.</a:t>
            </a:r>
            <a:endParaRPr sz="1600" dirty="0">
              <a:latin typeface="Verdana"/>
              <a:cs typeface="Verdana"/>
            </a:endParaRPr>
          </a:p>
          <a:p>
            <a:pPr marL="15240" marR="5080" indent="911225">
              <a:lnSpc>
                <a:spcPct val="100000"/>
              </a:lnSpc>
              <a:spcBef>
                <a:spcPts val="720"/>
              </a:spcBef>
              <a:tabLst>
                <a:tab pos="1678305" algn="l"/>
                <a:tab pos="2216150" algn="l"/>
                <a:tab pos="3068320" algn="l"/>
                <a:tab pos="4018279" algn="l"/>
                <a:tab pos="5095240" algn="l"/>
                <a:tab pos="5714365" algn="l"/>
                <a:tab pos="6488430" algn="l"/>
                <a:tab pos="7673340" algn="l"/>
              </a:tabLst>
            </a:pPr>
            <a:r>
              <a:rPr sz="1600" spc="-5" dirty="0">
                <a:latin typeface="Verdana"/>
                <a:cs typeface="Verdana"/>
              </a:rPr>
              <a:t>H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spc="-40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ı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fr</a:t>
            </a:r>
            <a:r>
              <a:rPr sz="1600" spc="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dirty="0">
                <a:latin typeface="Verdana"/>
                <a:cs typeface="Verdana"/>
              </a:rPr>
              <a:t>	s</a:t>
            </a:r>
            <a:r>
              <a:rPr sz="1600" spc="-5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s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emi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0" dirty="0">
                <a:latin typeface="Verdana"/>
                <a:cs typeface="Verdana"/>
              </a:rPr>
              <a:t>b</a:t>
            </a:r>
            <a:r>
              <a:rPr sz="1600" spc="-5" dirty="0">
                <a:latin typeface="Verdana"/>
                <a:cs typeface="Verdana"/>
              </a:rPr>
              <a:t>u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u</a:t>
            </a:r>
            <a:r>
              <a:rPr sz="1600" spc="-5" dirty="0">
                <a:latin typeface="Verdana"/>
                <a:cs typeface="Verdana"/>
              </a:rPr>
              <a:t>nan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ç</a:t>
            </a:r>
            <a:r>
              <a:rPr sz="1600" spc="-1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ar</a:t>
            </a:r>
            <a:r>
              <a:rPr sz="1600" spc="5" dirty="0">
                <a:latin typeface="Verdana"/>
                <a:cs typeface="Verdana"/>
              </a:rPr>
              <a:t>d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ha</a:t>
            </a:r>
            <a:r>
              <a:rPr sz="1600" spc="-30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ba</a:t>
            </a:r>
            <a:r>
              <a:rPr sz="1600" dirty="0">
                <a:latin typeface="Verdana"/>
                <a:cs typeface="Verdana"/>
              </a:rPr>
              <a:t>s</a:t>
            </a:r>
            <a:r>
              <a:rPr sz="1600" spc="-10" dirty="0">
                <a:latin typeface="Verdana"/>
                <a:cs typeface="Verdana"/>
              </a:rPr>
              <a:t>ı</a:t>
            </a:r>
            <a:r>
              <a:rPr sz="160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ç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0" dirty="0">
                <a:latin typeface="Verdana"/>
                <a:cs typeface="Verdana"/>
              </a:rPr>
              <a:t>g</a:t>
            </a:r>
            <a:r>
              <a:rPr sz="1600" spc="-5" dirty="0">
                <a:latin typeface="Verdana"/>
                <a:cs typeface="Verdana"/>
              </a:rPr>
              <a:t>ö</a:t>
            </a:r>
            <a:r>
              <a:rPr sz="1600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terg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si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5" dirty="0">
                <a:latin typeface="Verdana"/>
                <a:cs typeface="Verdana"/>
              </a:rPr>
              <a:t>y</a:t>
            </a:r>
            <a:r>
              <a:rPr sz="1600" spc="-5" dirty="0">
                <a:latin typeface="Verdana"/>
                <a:cs typeface="Verdana"/>
              </a:rPr>
              <a:t>eter</a:t>
            </a:r>
            <a:r>
              <a:rPr sz="160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i  basınç göstermiyorsa </a:t>
            </a:r>
            <a:r>
              <a:rPr sz="1600" spc="-10" dirty="0">
                <a:latin typeface="Verdana"/>
                <a:cs typeface="Verdana"/>
              </a:rPr>
              <a:t>araç </a:t>
            </a:r>
            <a:r>
              <a:rPr sz="1600" spc="-5" dirty="0">
                <a:latin typeface="Verdana"/>
                <a:cs typeface="Verdana"/>
              </a:rPr>
              <a:t>hareket</a:t>
            </a:r>
            <a:r>
              <a:rPr sz="1600" spc="9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ettirilmemelidir.</a:t>
            </a:r>
            <a:endParaRPr sz="1600" dirty="0">
              <a:latin typeface="Verdana"/>
              <a:cs typeface="Verdana"/>
            </a:endParaRPr>
          </a:p>
          <a:p>
            <a:pPr marL="926465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latin typeface="Verdana"/>
                <a:cs typeface="Verdana"/>
              </a:rPr>
              <a:t>Araçlarda Abs </a:t>
            </a:r>
            <a:r>
              <a:rPr sz="1600" spc="-10" dirty="0">
                <a:latin typeface="Verdana"/>
                <a:cs typeface="Verdana"/>
              </a:rPr>
              <a:t>ve </a:t>
            </a:r>
            <a:r>
              <a:rPr sz="1600" spc="-5" dirty="0">
                <a:latin typeface="Verdana"/>
                <a:cs typeface="Verdana"/>
              </a:rPr>
              <a:t>Asr gibi bir çok </a:t>
            </a:r>
            <a:r>
              <a:rPr sz="1600" spc="-10" dirty="0">
                <a:latin typeface="Verdana"/>
                <a:cs typeface="Verdana"/>
              </a:rPr>
              <a:t>güvenlik sistemleri</a:t>
            </a:r>
            <a:r>
              <a:rPr sz="1600" spc="25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mevcuttur.</a:t>
            </a:r>
            <a:endParaRPr sz="1600" dirty="0">
              <a:latin typeface="Verdana"/>
              <a:cs typeface="Verdana"/>
            </a:endParaRPr>
          </a:p>
          <a:p>
            <a:pPr marL="15240" marR="6350" indent="-3175">
              <a:lnSpc>
                <a:spcPct val="100000"/>
              </a:lnSpc>
              <a:spcBef>
                <a:spcPts val="1080"/>
              </a:spcBef>
            </a:pP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ABS </a:t>
            </a:r>
            <a:r>
              <a:rPr sz="1600" b="1" spc="-10" dirty="0">
                <a:solidFill>
                  <a:srgbClr val="2B4976"/>
                </a:solidFill>
                <a:latin typeface="Verdana"/>
                <a:cs typeface="Verdana"/>
              </a:rPr>
              <a:t>(Anti </a:t>
            </a: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Bloke Sistem): </a:t>
            </a:r>
            <a:r>
              <a:rPr sz="1600" spc="-5" dirty="0">
                <a:solidFill>
                  <a:srgbClr val="2B4976"/>
                </a:solidFill>
                <a:latin typeface="Verdana"/>
                <a:cs typeface="Verdana"/>
              </a:rPr>
              <a:t>F</a:t>
            </a:r>
            <a:r>
              <a:rPr sz="1600" spc="-5" dirty="0">
                <a:latin typeface="Verdana"/>
                <a:cs typeface="Verdana"/>
              </a:rPr>
              <a:t>renleme sırasında tekerleklerin kilitlenmesini </a:t>
            </a:r>
            <a:r>
              <a:rPr sz="1600" spc="-35" dirty="0">
                <a:latin typeface="Verdana"/>
                <a:cs typeface="Verdana"/>
              </a:rPr>
              <a:t>önler.  </a:t>
            </a:r>
            <a:r>
              <a:rPr sz="1600" spc="-10" dirty="0">
                <a:latin typeface="Verdana"/>
                <a:cs typeface="Verdana"/>
              </a:rPr>
              <a:t>Direksiyon hakimiyetinin </a:t>
            </a:r>
            <a:r>
              <a:rPr sz="1600" spc="-5" dirty="0">
                <a:latin typeface="Verdana"/>
                <a:cs typeface="Verdana"/>
              </a:rPr>
              <a:t>daha iyi </a:t>
            </a:r>
            <a:r>
              <a:rPr sz="1600" spc="-5" dirty="0" err="1">
                <a:latin typeface="Verdana"/>
                <a:cs typeface="Verdana"/>
              </a:rPr>
              <a:t>olmasını</a:t>
            </a:r>
            <a:r>
              <a:rPr sz="1600" spc="215" dirty="0">
                <a:latin typeface="Verdana"/>
                <a:cs typeface="Verdana"/>
              </a:rPr>
              <a:t> </a:t>
            </a:r>
            <a:r>
              <a:rPr sz="1600" spc="-40" dirty="0" err="1" smtClean="0">
                <a:latin typeface="Verdana"/>
                <a:cs typeface="Verdana"/>
              </a:rPr>
              <a:t>sağlar</a:t>
            </a:r>
            <a:r>
              <a:rPr sz="1600" spc="-40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10" dirty="0">
                <a:solidFill>
                  <a:srgbClr val="2B4976"/>
                </a:solidFill>
                <a:latin typeface="Verdana"/>
                <a:cs typeface="Verdana"/>
              </a:rPr>
              <a:t>ASR   </a:t>
            </a: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(Patinaj   Önleme   Sistemi)   </a:t>
            </a:r>
            <a:r>
              <a:rPr sz="1600" spc="-10" dirty="0">
                <a:latin typeface="Verdana"/>
                <a:cs typeface="Verdana"/>
              </a:rPr>
              <a:t>Harekete  </a:t>
            </a:r>
            <a:r>
              <a:rPr sz="1600" spc="-5" dirty="0">
                <a:latin typeface="Verdana"/>
                <a:cs typeface="Verdana"/>
              </a:rPr>
              <a:t>geçme  ve  hızlanma </a:t>
            </a:r>
            <a:r>
              <a:rPr sz="1600" spc="4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sırasında</a:t>
            </a:r>
            <a:endParaRPr sz="1600" dirty="0">
              <a:latin typeface="Verdana"/>
              <a:cs typeface="Verdana"/>
            </a:endParaRPr>
          </a:p>
          <a:p>
            <a:pPr marL="15240" algn="just">
              <a:lnSpc>
                <a:spcPct val="100000"/>
              </a:lnSpc>
            </a:pPr>
            <a:r>
              <a:rPr sz="1600" spc="-10" dirty="0">
                <a:latin typeface="Verdana"/>
                <a:cs typeface="Verdana"/>
              </a:rPr>
              <a:t>tekerleklerin </a:t>
            </a:r>
            <a:r>
              <a:rPr sz="1600" spc="-5" dirty="0">
                <a:latin typeface="Verdana"/>
                <a:cs typeface="Verdana"/>
              </a:rPr>
              <a:t>patinaj </a:t>
            </a:r>
            <a:r>
              <a:rPr sz="1600" spc="-10" dirty="0">
                <a:latin typeface="Verdana"/>
                <a:cs typeface="Verdana"/>
              </a:rPr>
              <a:t>yapmasını</a:t>
            </a:r>
            <a:r>
              <a:rPr sz="1600" spc="12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engeller.</a:t>
            </a:r>
            <a:endParaRPr sz="16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solidFill>
                  <a:srgbClr val="2B4976"/>
                </a:solidFill>
                <a:latin typeface="Verdana"/>
                <a:cs typeface="Verdana"/>
              </a:rPr>
              <a:t>ESP </a:t>
            </a: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600" spc="-10" dirty="0">
                <a:latin typeface="Verdana"/>
                <a:cs typeface="Verdana"/>
              </a:rPr>
              <a:t>Savrulma </a:t>
            </a:r>
            <a:r>
              <a:rPr sz="1600" spc="-5" dirty="0">
                <a:latin typeface="Verdana"/>
                <a:cs typeface="Verdana"/>
              </a:rPr>
              <a:t>önleyici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sistemi.</a:t>
            </a:r>
            <a:endParaRPr sz="16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2B4976"/>
                </a:solidFill>
                <a:latin typeface="Verdana"/>
                <a:cs typeface="Verdana"/>
              </a:rPr>
              <a:t>Bakımı</a:t>
            </a:r>
            <a:r>
              <a:rPr sz="1600" spc="-10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15240" marR="7620" indent="911225">
              <a:lnSpc>
                <a:spcPct val="100000"/>
              </a:lnSpc>
              <a:spcBef>
                <a:spcPts val="300"/>
              </a:spcBef>
              <a:tabLst>
                <a:tab pos="1783714" algn="l"/>
                <a:tab pos="3060700" algn="l"/>
                <a:tab pos="3608070" algn="l"/>
                <a:tab pos="4500880" algn="l"/>
                <a:tab pos="5060315" algn="l"/>
                <a:tab pos="5916930" algn="l"/>
                <a:tab pos="6604634" algn="l"/>
                <a:tab pos="7372984" algn="l"/>
              </a:tabLst>
            </a:pPr>
            <a:r>
              <a:rPr lang="tr-TR" sz="1600" spc="-5" dirty="0" smtClean="0">
                <a:latin typeface="Verdana"/>
                <a:cs typeface="Verdana"/>
              </a:rPr>
              <a:t>G</a:t>
            </a:r>
            <a:r>
              <a:rPr sz="1600" spc="-5" dirty="0" err="1" smtClean="0">
                <a:latin typeface="Verdana"/>
                <a:cs typeface="Verdana"/>
              </a:rPr>
              <a:t>ü</a:t>
            </a:r>
            <a:r>
              <a:rPr sz="1600" spc="-10" dirty="0" err="1" smtClean="0">
                <a:latin typeface="Verdana"/>
                <a:cs typeface="Verdana"/>
              </a:rPr>
              <a:t>n</a:t>
            </a:r>
            <a:r>
              <a:rPr sz="1600" spc="-5" dirty="0" err="1" smtClean="0">
                <a:latin typeface="Verdana"/>
                <a:cs typeface="Verdana"/>
              </a:rPr>
              <a:t>lük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b</a:t>
            </a:r>
            <a:r>
              <a:rPr sz="1600" spc="0" dirty="0">
                <a:latin typeface="Verdana"/>
                <a:cs typeface="Verdana"/>
              </a:rPr>
              <a:t>a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dirty="0">
                <a:latin typeface="Verdana"/>
                <a:cs typeface="Verdana"/>
              </a:rPr>
              <a:t>ı</a:t>
            </a:r>
            <a:r>
              <a:rPr sz="1600" spc="-5" dirty="0">
                <a:latin typeface="Verdana"/>
                <a:cs typeface="Verdana"/>
              </a:rPr>
              <a:t>mlarda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fr</a:t>
            </a:r>
            <a:r>
              <a:rPr sz="1600" spc="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dirty="0">
                <a:latin typeface="Verdana"/>
                <a:cs typeface="Verdana"/>
              </a:rPr>
              <a:t>	h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d</a:t>
            </a:r>
            <a:r>
              <a:rPr sz="1600" spc="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ol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40" dirty="0" err="1" smtClean="0">
                <a:latin typeface="Verdana"/>
                <a:cs typeface="Verdana"/>
              </a:rPr>
              <a:t>y</a:t>
            </a:r>
            <a:r>
              <a:rPr sz="1600" spc="-5" dirty="0" err="1" smtClean="0">
                <a:latin typeface="Verdana"/>
                <a:cs typeface="Verdana"/>
              </a:rPr>
              <a:t>a</a:t>
            </a:r>
            <a:r>
              <a:rPr sz="1600" spc="0" dirty="0" err="1" smtClean="0">
                <a:latin typeface="Verdana"/>
                <a:cs typeface="Verdana"/>
              </a:rPr>
              <a:t>ğ</a:t>
            </a:r>
            <a:r>
              <a:rPr sz="1600" spc="-5" dirty="0" err="1" smtClean="0">
                <a:latin typeface="Verdana"/>
                <a:cs typeface="Verdana"/>
              </a:rPr>
              <a:t>ı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5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o</a:t>
            </a:r>
            <a:r>
              <a:rPr sz="1600" spc="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trol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dirty="0">
                <a:latin typeface="Verdana"/>
                <a:cs typeface="Verdana"/>
              </a:rPr>
              <a:t>d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l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22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.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Se</a:t>
            </a:r>
            <a:r>
              <a:rPr sz="160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vis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ki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0" dirty="0">
                <a:latin typeface="Verdana"/>
                <a:cs typeface="Verdana"/>
              </a:rPr>
              <a:t>a</a:t>
            </a:r>
            <a:r>
              <a:rPr sz="1600" spc="-5" dirty="0">
                <a:latin typeface="Verdana"/>
                <a:cs typeface="Verdana"/>
              </a:rPr>
              <a:t>bında  </a:t>
            </a:r>
            <a:r>
              <a:rPr sz="1600" spc="-10" dirty="0">
                <a:latin typeface="Verdana"/>
                <a:cs typeface="Verdana"/>
              </a:rPr>
              <a:t>belirtilen </a:t>
            </a:r>
            <a:r>
              <a:rPr sz="1600" spc="-5" dirty="0">
                <a:latin typeface="Verdana"/>
                <a:cs typeface="Verdana"/>
              </a:rPr>
              <a:t>km’lerde fren balataları </a:t>
            </a:r>
            <a:r>
              <a:rPr sz="1600" spc="-10" dirty="0">
                <a:latin typeface="Verdana"/>
                <a:cs typeface="Verdana"/>
              </a:rPr>
              <a:t>ve </a:t>
            </a:r>
            <a:r>
              <a:rPr sz="1600" spc="-5" dirty="0" err="1">
                <a:latin typeface="Verdana"/>
                <a:cs typeface="Verdana"/>
              </a:rPr>
              <a:t>hidrolik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5" dirty="0" err="1" smtClean="0">
                <a:latin typeface="Verdana"/>
                <a:cs typeface="Verdana"/>
              </a:rPr>
              <a:t>yağı</a:t>
            </a:r>
            <a:r>
              <a:rPr sz="1600" spc="225" dirty="0" smtClean="0">
                <a:latin typeface="Verdana"/>
                <a:cs typeface="Verdana"/>
              </a:rPr>
              <a:t> </a:t>
            </a:r>
            <a:r>
              <a:rPr sz="1600" spc="-25" dirty="0" err="1" smtClean="0">
                <a:latin typeface="Verdana"/>
                <a:cs typeface="Verdana"/>
              </a:rPr>
              <a:t>değiştirilir</a:t>
            </a:r>
            <a:r>
              <a:rPr sz="1600" spc="-25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Disk </a:t>
            </a:r>
            <a:r>
              <a:rPr sz="1600" spc="-15" dirty="0">
                <a:latin typeface="Verdana"/>
                <a:cs typeface="Verdana"/>
              </a:rPr>
              <a:t>veya </a:t>
            </a:r>
            <a:r>
              <a:rPr sz="1600" dirty="0">
                <a:latin typeface="Verdana"/>
                <a:cs typeface="Verdana"/>
              </a:rPr>
              <a:t>kampana </a:t>
            </a:r>
            <a:r>
              <a:rPr sz="1600" spc="-5" dirty="0">
                <a:latin typeface="Verdana"/>
                <a:cs typeface="Verdana"/>
              </a:rPr>
              <a:t>yüzeyinde bozukluk </a:t>
            </a:r>
            <a:r>
              <a:rPr sz="1600" spc="-10" dirty="0">
                <a:latin typeface="Verdana"/>
                <a:cs typeface="Verdana"/>
              </a:rPr>
              <a:t>varsa </a:t>
            </a:r>
            <a:r>
              <a:rPr sz="1600" spc="-5" dirty="0">
                <a:latin typeface="Verdana"/>
                <a:cs typeface="Verdana"/>
              </a:rPr>
              <a:t>frenleme </a:t>
            </a:r>
            <a:r>
              <a:rPr sz="1600" dirty="0">
                <a:latin typeface="Verdana"/>
                <a:cs typeface="Verdana"/>
              </a:rPr>
              <a:t>esnasında  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fren</a:t>
            </a:r>
            <a:endParaRPr sz="1600" dirty="0">
              <a:latin typeface="Verdana"/>
              <a:cs typeface="Verdana"/>
            </a:endParaRPr>
          </a:p>
          <a:p>
            <a:pPr marL="15240" algn="just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pedalında </a:t>
            </a:r>
            <a:r>
              <a:rPr sz="1600" spc="-10" dirty="0">
                <a:latin typeface="Verdana"/>
                <a:cs typeface="Verdana"/>
              </a:rPr>
              <a:t>titreme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oluşur.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048000" y="457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FREN SİSTEMİ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0770" y="5712561"/>
            <a:ext cx="433641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Verdana"/>
                <a:cs typeface="Verdana"/>
              </a:rPr>
              <a:t>Abs Fren</a:t>
            </a:r>
            <a:r>
              <a:rPr sz="3600" b="1" spc="-110" dirty="0">
                <a:latin typeface="Verdana"/>
                <a:cs typeface="Verdana"/>
              </a:rPr>
              <a:t> </a:t>
            </a:r>
            <a:r>
              <a:rPr sz="3600" b="1" spc="-5" dirty="0">
                <a:latin typeface="Verdana"/>
                <a:cs typeface="Verdana"/>
              </a:rPr>
              <a:t>Sistemi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364" y="1066800"/>
            <a:ext cx="522922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875" y="2428875"/>
            <a:ext cx="2376551" cy="176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9251" y="990600"/>
            <a:ext cx="3909949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1625" y="4286250"/>
            <a:ext cx="5834126" cy="2187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405" y="1018921"/>
            <a:ext cx="4666615" cy="1390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b="1" dirty="0" smtClean="0">
                <a:solidFill>
                  <a:srgbClr val="2B4976"/>
                </a:solidFill>
                <a:latin typeface="Verdana"/>
                <a:cs typeface="Verdana"/>
              </a:rPr>
              <a:t>G</a:t>
            </a:r>
            <a:r>
              <a:rPr lang="tr-TR" sz="1800" b="1" dirty="0" smtClean="0">
                <a:solidFill>
                  <a:srgbClr val="2B4976"/>
                </a:solidFill>
                <a:latin typeface="Verdana"/>
                <a:cs typeface="Verdana"/>
              </a:rPr>
              <a:t>öre</a:t>
            </a:r>
            <a:r>
              <a:rPr sz="1800" b="1" dirty="0" smtClean="0">
                <a:solidFill>
                  <a:srgbClr val="2B4976"/>
                </a:solidFill>
                <a:latin typeface="Verdana"/>
                <a:cs typeface="Verdana"/>
              </a:rPr>
              <a:t>vi</a:t>
            </a:r>
            <a:r>
              <a:rPr sz="18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800" spc="-25" dirty="0">
                <a:latin typeface="Verdana"/>
                <a:cs typeface="Verdana"/>
              </a:rPr>
              <a:t>Yoldan </a:t>
            </a:r>
            <a:r>
              <a:rPr sz="1800" spc="-5" dirty="0">
                <a:latin typeface="Verdana"/>
                <a:cs typeface="Verdana"/>
              </a:rPr>
              <a:t>gelen titreşimleri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azaltır.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800" b="1" spc="-5" dirty="0">
                <a:solidFill>
                  <a:srgbClr val="2B4976"/>
                </a:solidFill>
                <a:latin typeface="Verdana"/>
                <a:cs typeface="Verdana"/>
              </a:rPr>
              <a:t>Parçaları</a:t>
            </a:r>
            <a:r>
              <a:rPr sz="1800" spc="-5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7777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800" spc="-25" dirty="0">
                <a:latin typeface="Verdana"/>
                <a:cs typeface="Verdana"/>
              </a:rPr>
              <a:t>Yaylar </a:t>
            </a:r>
            <a:r>
              <a:rPr sz="1800" spc="-5" dirty="0">
                <a:latin typeface="Verdana"/>
                <a:cs typeface="Verdana"/>
              </a:rPr>
              <a:t>(Helezon </a:t>
            </a:r>
            <a:r>
              <a:rPr sz="1800" spc="-10" dirty="0">
                <a:latin typeface="Verdana"/>
                <a:cs typeface="Verdana"/>
              </a:rPr>
              <a:t>yayı, </a:t>
            </a:r>
            <a:r>
              <a:rPr sz="1800" spc="-30" dirty="0">
                <a:latin typeface="Verdana"/>
                <a:cs typeface="Verdana"/>
              </a:rPr>
              <a:t>Yaprak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yay)</a:t>
            </a:r>
            <a:endParaRPr sz="1800" dirty="0">
              <a:latin typeface="Verdana"/>
              <a:cs typeface="Verdana"/>
            </a:endParaRP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80555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800" dirty="0">
                <a:latin typeface="Verdana"/>
                <a:cs typeface="Verdana"/>
              </a:rPr>
              <a:t>Amortisör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048000" y="457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SÜSPANSİYON SİSTEMİ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0751" y="1071499"/>
            <a:ext cx="3200400" cy="238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082" y="1253235"/>
            <a:ext cx="8255000" cy="453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tr-TR" sz="1700" b="1" dirty="0" smtClean="0">
                <a:solidFill>
                  <a:srgbClr val="2B4976"/>
                </a:solidFill>
                <a:latin typeface="Verdana"/>
                <a:cs typeface="Verdana"/>
              </a:rPr>
              <a:t>Göre</a:t>
            </a:r>
            <a:r>
              <a:rPr sz="1700" b="1" dirty="0" smtClean="0">
                <a:solidFill>
                  <a:srgbClr val="2B4976"/>
                </a:solidFill>
                <a:latin typeface="Verdana"/>
                <a:cs typeface="Verdana"/>
              </a:rPr>
              <a:t>vi</a:t>
            </a:r>
            <a:r>
              <a:rPr sz="17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700" spc="-5" dirty="0">
                <a:latin typeface="Verdana"/>
                <a:cs typeface="Verdana"/>
              </a:rPr>
              <a:t>Araca </a:t>
            </a:r>
            <a:r>
              <a:rPr sz="1700" dirty="0">
                <a:latin typeface="Verdana"/>
                <a:cs typeface="Verdana"/>
              </a:rPr>
              <a:t>yön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verir.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algn="just">
              <a:lnSpc>
                <a:spcPts val="1985"/>
              </a:lnSpc>
            </a:pPr>
            <a:r>
              <a:rPr sz="1700" b="1" dirty="0">
                <a:solidFill>
                  <a:srgbClr val="2B4976"/>
                </a:solidFill>
                <a:latin typeface="Verdana"/>
                <a:cs typeface="Verdana"/>
              </a:rPr>
              <a:t>Parçaları</a:t>
            </a:r>
            <a:r>
              <a:rPr sz="1700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700" dirty="0">
              <a:latin typeface="Verdana"/>
              <a:cs typeface="Verdana"/>
            </a:endParaRPr>
          </a:p>
          <a:p>
            <a:pPr marL="561340" indent="-201295">
              <a:lnSpc>
                <a:spcPts val="1930"/>
              </a:lnSpc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1700" dirty="0">
                <a:latin typeface="Verdana"/>
                <a:cs typeface="Verdana"/>
              </a:rPr>
              <a:t>Direksiyon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simidi</a:t>
            </a:r>
          </a:p>
          <a:p>
            <a:pPr marL="561340" indent="-201295">
              <a:lnSpc>
                <a:spcPts val="1930"/>
              </a:lnSpc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1700" dirty="0">
                <a:latin typeface="Verdana"/>
                <a:cs typeface="Verdana"/>
              </a:rPr>
              <a:t>Direksiyon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mili</a:t>
            </a:r>
          </a:p>
          <a:p>
            <a:pPr marL="561340" indent="-201295">
              <a:lnSpc>
                <a:spcPts val="1930"/>
              </a:lnSpc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1700" dirty="0">
                <a:latin typeface="Verdana"/>
                <a:cs typeface="Verdana"/>
              </a:rPr>
              <a:t>Direksiyon </a:t>
            </a:r>
            <a:r>
              <a:rPr sz="1700" spc="-5" dirty="0">
                <a:latin typeface="Verdana"/>
                <a:cs typeface="Verdana"/>
              </a:rPr>
              <a:t>dişli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kutusu</a:t>
            </a:r>
          </a:p>
          <a:p>
            <a:pPr marL="561340" indent="-201295">
              <a:lnSpc>
                <a:spcPts val="1935"/>
              </a:lnSpc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1700" spc="-10" dirty="0">
                <a:latin typeface="Verdana"/>
                <a:cs typeface="Verdana"/>
              </a:rPr>
              <a:t>Rot</a:t>
            </a:r>
            <a:endParaRPr sz="1700" dirty="0">
              <a:latin typeface="Verdana"/>
              <a:cs typeface="Verdana"/>
            </a:endParaRPr>
          </a:p>
          <a:p>
            <a:pPr marL="561340" indent="-201295">
              <a:lnSpc>
                <a:spcPts val="1989"/>
              </a:lnSpc>
              <a:buClr>
                <a:srgbClr val="2CA1BE"/>
              </a:buClr>
              <a:buChar char="◦"/>
              <a:tabLst>
                <a:tab pos="561340" algn="l"/>
              </a:tabLst>
            </a:pPr>
            <a:r>
              <a:rPr sz="1700" spc="-10" dirty="0">
                <a:latin typeface="Verdana"/>
                <a:cs typeface="Verdana"/>
              </a:rPr>
              <a:t>Rot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başları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700" b="1" dirty="0">
                <a:solidFill>
                  <a:srgbClr val="2B4976"/>
                </a:solidFill>
                <a:latin typeface="Verdana"/>
                <a:cs typeface="Verdana"/>
              </a:rPr>
              <a:t>Ön düzen ayarları</a:t>
            </a:r>
            <a:r>
              <a:rPr sz="1700" dirty="0">
                <a:solidFill>
                  <a:srgbClr val="2B4976"/>
                </a:solidFill>
                <a:latin typeface="Verdana"/>
                <a:cs typeface="Verdana"/>
              </a:rPr>
              <a:t>: </a:t>
            </a:r>
            <a:r>
              <a:rPr sz="1700" spc="-10" dirty="0">
                <a:latin typeface="Verdana"/>
                <a:cs typeface="Verdana"/>
              </a:rPr>
              <a:t>Rot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ayarı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900"/>
              </a:lnSpc>
            </a:pPr>
            <a:r>
              <a:rPr sz="1700" b="1" spc="-5" dirty="0">
                <a:solidFill>
                  <a:srgbClr val="2B4976"/>
                </a:solidFill>
                <a:latin typeface="Verdana"/>
                <a:cs typeface="Verdana"/>
              </a:rPr>
              <a:t>Sistemin </a:t>
            </a:r>
            <a:r>
              <a:rPr sz="1700" b="1" spc="-45" dirty="0">
                <a:solidFill>
                  <a:srgbClr val="2B4976"/>
                </a:solidFill>
                <a:latin typeface="Verdana"/>
                <a:cs typeface="Verdana"/>
              </a:rPr>
              <a:t>ÇalıĢması: </a:t>
            </a:r>
            <a:r>
              <a:rPr sz="1700" b="1" spc="-10" dirty="0" err="1">
                <a:solidFill>
                  <a:srgbClr val="2B4976"/>
                </a:solidFill>
                <a:latin typeface="Verdana"/>
                <a:cs typeface="Verdana"/>
              </a:rPr>
              <a:t>D</a:t>
            </a:r>
            <a:r>
              <a:rPr sz="1700" spc="-10" dirty="0" err="1">
                <a:latin typeface="Verdana"/>
                <a:cs typeface="Verdana"/>
              </a:rPr>
              <a:t>ireksiyonu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5" dirty="0" err="1" smtClean="0">
                <a:latin typeface="Verdana"/>
                <a:cs typeface="Verdana"/>
              </a:rPr>
              <a:t>çevirdiğimizde</a:t>
            </a:r>
            <a:r>
              <a:rPr sz="1700" spc="-5" dirty="0" smtClean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hareket direksiyon mili </a:t>
            </a:r>
            <a:r>
              <a:rPr sz="1700" dirty="0">
                <a:latin typeface="Wingdings"/>
                <a:cs typeface="Wingdings"/>
              </a:rPr>
              <a:t>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Verdana"/>
                <a:cs typeface="Verdana"/>
              </a:rPr>
              <a:t>direksiyon dişli </a:t>
            </a:r>
            <a:r>
              <a:rPr sz="1700" dirty="0">
                <a:latin typeface="Verdana"/>
                <a:cs typeface="Verdana"/>
              </a:rPr>
              <a:t>kutusu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Verdana"/>
                <a:cs typeface="Verdana"/>
              </a:rPr>
              <a:t>rot </a:t>
            </a:r>
            <a:r>
              <a:rPr sz="1700" spc="-10" dirty="0">
                <a:latin typeface="Verdana"/>
                <a:cs typeface="Verdana"/>
              </a:rPr>
              <a:t>ve </a:t>
            </a:r>
            <a:r>
              <a:rPr sz="1700" dirty="0">
                <a:latin typeface="Verdana"/>
                <a:cs typeface="Verdana"/>
              </a:rPr>
              <a:t>rot başına </a:t>
            </a:r>
            <a:r>
              <a:rPr sz="1700" spc="-5" dirty="0">
                <a:latin typeface="Verdana"/>
                <a:cs typeface="Verdana"/>
              </a:rPr>
              <a:t>iletilerek </a:t>
            </a:r>
            <a:r>
              <a:rPr sz="1700" spc="-10" dirty="0" err="1">
                <a:latin typeface="Verdana"/>
                <a:cs typeface="Verdana"/>
              </a:rPr>
              <a:t>tekerleklerin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5" dirty="0" err="1" smtClean="0">
                <a:latin typeface="Verdana"/>
                <a:cs typeface="Verdana"/>
              </a:rPr>
              <a:t>istediğimiz</a:t>
            </a:r>
            <a:r>
              <a:rPr sz="1700" spc="-5" dirty="0" smtClean="0">
                <a:latin typeface="Verdana"/>
                <a:cs typeface="Verdana"/>
              </a:rPr>
              <a:t>  </a:t>
            </a:r>
            <a:r>
              <a:rPr sz="1700" dirty="0">
                <a:latin typeface="Verdana"/>
                <a:cs typeface="Verdana"/>
              </a:rPr>
              <a:t>yöne dönmesi </a:t>
            </a:r>
            <a:r>
              <a:rPr sz="1700" spc="-5" dirty="0">
                <a:latin typeface="Verdana"/>
                <a:cs typeface="Verdana"/>
              </a:rPr>
              <a:t>ve aracın </a:t>
            </a:r>
            <a:r>
              <a:rPr sz="1700" dirty="0">
                <a:latin typeface="Verdana"/>
                <a:cs typeface="Verdana"/>
              </a:rPr>
              <a:t>o yönde </a:t>
            </a:r>
            <a:r>
              <a:rPr sz="1700" spc="-5" dirty="0" err="1">
                <a:latin typeface="Verdana"/>
                <a:cs typeface="Verdana"/>
              </a:rPr>
              <a:t>ilerlemesi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-30" dirty="0" err="1" smtClean="0">
                <a:latin typeface="Verdana"/>
                <a:cs typeface="Verdana"/>
              </a:rPr>
              <a:t>sağlanır</a:t>
            </a:r>
            <a:r>
              <a:rPr sz="1700" spc="-30" dirty="0">
                <a:latin typeface="Verdana"/>
                <a:cs typeface="Verdana"/>
              </a:rPr>
              <a:t>.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algn="just">
              <a:lnSpc>
                <a:spcPts val="1985"/>
              </a:lnSpc>
            </a:pPr>
            <a:r>
              <a:rPr sz="1700" b="1" dirty="0">
                <a:solidFill>
                  <a:srgbClr val="2B4976"/>
                </a:solidFill>
                <a:latin typeface="Verdana"/>
                <a:cs typeface="Verdana"/>
              </a:rPr>
              <a:t>Bakım ve</a:t>
            </a:r>
            <a:r>
              <a:rPr sz="1700" b="1" spc="-10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B4976"/>
                </a:solidFill>
                <a:latin typeface="Verdana"/>
                <a:cs typeface="Verdana"/>
              </a:rPr>
              <a:t>Arızaları</a:t>
            </a:r>
            <a:r>
              <a:rPr sz="1700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700" dirty="0">
              <a:latin typeface="Verdana"/>
              <a:cs typeface="Verdana"/>
            </a:endParaRPr>
          </a:p>
          <a:p>
            <a:pPr marL="12700" marR="5080" indent="913765" algn="just">
              <a:lnSpc>
                <a:spcPts val="1630"/>
              </a:lnSpc>
              <a:spcBef>
                <a:spcPts val="340"/>
              </a:spcBef>
            </a:pPr>
            <a:r>
              <a:rPr sz="1700" spc="-5" dirty="0">
                <a:latin typeface="Verdana"/>
                <a:cs typeface="Verdana"/>
              </a:rPr>
              <a:t>Direksiyon dişli </a:t>
            </a:r>
            <a:r>
              <a:rPr sz="1700" spc="-5" dirty="0" err="1">
                <a:latin typeface="Verdana"/>
                <a:cs typeface="Verdana"/>
              </a:rPr>
              <a:t>kutusunun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spc="-15" dirty="0" err="1" smtClean="0">
                <a:latin typeface="Verdana"/>
                <a:cs typeface="Verdana"/>
              </a:rPr>
              <a:t>yağı</a:t>
            </a:r>
            <a:r>
              <a:rPr sz="1700" spc="-15" dirty="0" smtClean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belirli bakım dönemlerinde kontrol  </a:t>
            </a:r>
            <a:r>
              <a:rPr sz="1700" spc="-40" dirty="0">
                <a:latin typeface="Verdana"/>
                <a:cs typeface="Verdana"/>
              </a:rPr>
              <a:t>edilir. </a:t>
            </a:r>
            <a:r>
              <a:rPr sz="1700" spc="-10" dirty="0">
                <a:latin typeface="Verdana"/>
                <a:cs typeface="Verdana"/>
              </a:rPr>
              <a:t>Rot </a:t>
            </a:r>
            <a:r>
              <a:rPr sz="1700" dirty="0">
                <a:latin typeface="Verdana"/>
                <a:cs typeface="Verdana"/>
              </a:rPr>
              <a:t>başlarının </a:t>
            </a:r>
            <a:r>
              <a:rPr sz="1700" spc="-5" dirty="0">
                <a:latin typeface="Verdana"/>
                <a:cs typeface="Verdana"/>
              </a:rPr>
              <a:t>aşınması </a:t>
            </a:r>
            <a:r>
              <a:rPr sz="1700" spc="-5" dirty="0" err="1">
                <a:latin typeface="Verdana"/>
                <a:cs typeface="Verdana"/>
              </a:rPr>
              <a:t>direksiyon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dirty="0" err="1" smtClean="0">
                <a:latin typeface="Verdana"/>
                <a:cs typeface="Verdana"/>
              </a:rPr>
              <a:t>boşluğuna</a:t>
            </a:r>
            <a:r>
              <a:rPr sz="1700" dirty="0" smtClean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sebep </a:t>
            </a:r>
            <a:r>
              <a:rPr sz="1700" spc="-50" dirty="0">
                <a:latin typeface="Verdana"/>
                <a:cs typeface="Verdana"/>
              </a:rPr>
              <a:t>olur. </a:t>
            </a:r>
            <a:r>
              <a:rPr sz="1700" spc="-10" dirty="0">
                <a:latin typeface="Verdana"/>
                <a:cs typeface="Verdana"/>
              </a:rPr>
              <a:t>Aracın </a:t>
            </a:r>
            <a:r>
              <a:rPr sz="1700" dirty="0">
                <a:latin typeface="Verdana"/>
                <a:cs typeface="Verdana"/>
              </a:rPr>
              <a:t>rot  </a:t>
            </a:r>
            <a:r>
              <a:rPr sz="1700" spc="-10" dirty="0">
                <a:latin typeface="Verdana"/>
                <a:cs typeface="Verdana"/>
              </a:rPr>
              <a:t>ayarı </a:t>
            </a:r>
            <a:r>
              <a:rPr sz="1700" dirty="0">
                <a:latin typeface="Verdana"/>
                <a:cs typeface="Verdana"/>
              </a:rPr>
              <a:t>bozuksa </a:t>
            </a:r>
            <a:r>
              <a:rPr sz="1700" spc="-5" dirty="0">
                <a:latin typeface="Verdana"/>
                <a:cs typeface="Verdana"/>
              </a:rPr>
              <a:t>araç bir tarafa </a:t>
            </a:r>
            <a:r>
              <a:rPr sz="1700" spc="-40" dirty="0">
                <a:latin typeface="Verdana"/>
                <a:cs typeface="Verdana"/>
              </a:rPr>
              <a:t>çeker, </a:t>
            </a:r>
            <a:r>
              <a:rPr sz="1700" spc="-5" dirty="0">
                <a:latin typeface="Verdana"/>
                <a:cs typeface="Verdana"/>
              </a:rPr>
              <a:t>lastikler </a:t>
            </a:r>
            <a:r>
              <a:rPr sz="1700" dirty="0">
                <a:latin typeface="Verdana"/>
                <a:cs typeface="Verdana"/>
              </a:rPr>
              <a:t>içten dıştan </a:t>
            </a:r>
            <a:r>
              <a:rPr sz="1700" spc="-5" dirty="0">
                <a:latin typeface="Verdana"/>
                <a:cs typeface="Verdana"/>
              </a:rPr>
              <a:t>düzensiz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aşınır.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792882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DİREKSİYON ÖN DÜZEN SİSTEMİ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9130" y="1162430"/>
            <a:ext cx="8251825" cy="239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3925">
              <a:lnSpc>
                <a:spcPct val="100000"/>
              </a:lnSpc>
            </a:pPr>
            <a:r>
              <a:rPr sz="1400" spc="-25" smtClean="0">
                <a:latin typeface="Verdana"/>
                <a:cs typeface="Verdana"/>
              </a:rPr>
              <a:t>Trafiğe</a:t>
            </a:r>
            <a:r>
              <a:rPr sz="1400" spc="265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yeni</a:t>
            </a:r>
            <a:r>
              <a:rPr sz="1400" spc="25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çıkan</a:t>
            </a:r>
            <a:r>
              <a:rPr sz="1400" spc="25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0</a:t>
            </a:r>
            <a:r>
              <a:rPr sz="1400" spc="25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km</a:t>
            </a:r>
            <a:r>
              <a:rPr sz="1400" spc="2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araçların</a:t>
            </a:r>
            <a:r>
              <a:rPr sz="1400" spc="25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veya</a:t>
            </a:r>
            <a:r>
              <a:rPr sz="1400" spc="2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motoru</a:t>
            </a:r>
            <a:r>
              <a:rPr sz="1400" spc="2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yenilenen</a:t>
            </a:r>
            <a:r>
              <a:rPr sz="1400" spc="2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araçların</a:t>
            </a:r>
            <a:r>
              <a:rPr sz="1400" spc="2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ilk</a:t>
            </a:r>
            <a:r>
              <a:rPr sz="1400" spc="2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kullanım</a:t>
            </a: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Verdana"/>
                <a:cs typeface="Verdana"/>
              </a:rPr>
              <a:t>dönemidir.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 marR="6985" indent="911225" algn="just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Araçlar </a:t>
            </a:r>
            <a:r>
              <a:rPr sz="1400" dirty="0">
                <a:latin typeface="Verdana"/>
                <a:cs typeface="Verdana"/>
              </a:rPr>
              <a:t>rodaj </a:t>
            </a:r>
            <a:r>
              <a:rPr sz="1400" spc="-5" dirty="0">
                <a:latin typeface="Verdana"/>
                <a:cs typeface="Verdana"/>
              </a:rPr>
              <a:t>süresi boyunca normal hızla kullanılmalı, aşırı hız, </a:t>
            </a:r>
            <a:r>
              <a:rPr sz="1400" dirty="0">
                <a:latin typeface="Verdana"/>
                <a:cs typeface="Verdana"/>
              </a:rPr>
              <a:t>ani </a:t>
            </a:r>
            <a:r>
              <a:rPr sz="1400" spc="-5" dirty="0">
                <a:latin typeface="Verdana"/>
                <a:cs typeface="Verdana"/>
              </a:rPr>
              <a:t>duruş </a:t>
            </a:r>
            <a:r>
              <a:rPr sz="1400" spc="-15" dirty="0">
                <a:latin typeface="Verdana"/>
                <a:cs typeface="Verdana"/>
              </a:rPr>
              <a:t>ve  </a:t>
            </a:r>
            <a:r>
              <a:rPr sz="1400" spc="-5" dirty="0">
                <a:latin typeface="Verdana"/>
                <a:cs typeface="Verdana"/>
              </a:rPr>
              <a:t>kalkış </a:t>
            </a:r>
            <a:r>
              <a:rPr sz="1400" spc="-15" dirty="0">
                <a:latin typeface="Verdana"/>
                <a:cs typeface="Verdana"/>
              </a:rPr>
              <a:t>ve </a:t>
            </a:r>
            <a:r>
              <a:rPr sz="1400" dirty="0">
                <a:latin typeface="Verdana"/>
                <a:cs typeface="Verdana"/>
              </a:rPr>
              <a:t>hep </a:t>
            </a:r>
            <a:r>
              <a:rPr sz="1400" spc="-10" dirty="0">
                <a:latin typeface="Verdana"/>
                <a:cs typeface="Verdana"/>
              </a:rPr>
              <a:t>aynı </a:t>
            </a:r>
            <a:r>
              <a:rPr sz="1400" spc="-5" dirty="0">
                <a:latin typeface="Verdana"/>
                <a:cs typeface="Verdana"/>
              </a:rPr>
              <a:t>vitesle </a:t>
            </a:r>
            <a:r>
              <a:rPr sz="1400" dirty="0">
                <a:latin typeface="Verdana"/>
                <a:cs typeface="Verdana"/>
              </a:rPr>
              <a:t>sürüş </a:t>
            </a:r>
            <a:r>
              <a:rPr sz="1400" spc="-20" dirty="0">
                <a:latin typeface="Verdana"/>
                <a:cs typeface="Verdana"/>
              </a:rPr>
              <a:t>yapılmamalıdır. </a:t>
            </a:r>
            <a:r>
              <a:rPr sz="1400" spc="-10" dirty="0">
                <a:latin typeface="Verdana"/>
                <a:cs typeface="Verdana"/>
              </a:rPr>
              <a:t>Rodaj </a:t>
            </a:r>
            <a:r>
              <a:rPr sz="1400" dirty="0">
                <a:latin typeface="Verdana"/>
                <a:cs typeface="Verdana"/>
              </a:rPr>
              <a:t>süresi sonunda genel </a:t>
            </a:r>
            <a:r>
              <a:rPr sz="1400" spc="-5" dirty="0">
                <a:latin typeface="Verdana"/>
                <a:cs typeface="Verdana"/>
              </a:rPr>
              <a:t>bir bakım </a:t>
            </a:r>
            <a:r>
              <a:rPr sz="1400" spc="-15" dirty="0">
                <a:latin typeface="Verdana"/>
                <a:cs typeface="Verdana"/>
              </a:rPr>
              <a:t>ve  </a:t>
            </a:r>
            <a:r>
              <a:rPr sz="1400" spc="-5" dirty="0">
                <a:latin typeface="Verdana"/>
                <a:cs typeface="Verdana"/>
              </a:rPr>
              <a:t>kontrol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yapılır.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58165" indent="-201295">
              <a:lnSpc>
                <a:spcPct val="100000"/>
              </a:lnSpc>
              <a:buClr>
                <a:srgbClr val="2CA1BE"/>
              </a:buClr>
              <a:buChar char="◦"/>
              <a:tabLst>
                <a:tab pos="558165" algn="l"/>
                <a:tab pos="558800" algn="l"/>
              </a:tabLst>
            </a:pPr>
            <a:r>
              <a:rPr sz="1400">
                <a:latin typeface="Verdana"/>
                <a:cs typeface="Verdana"/>
              </a:rPr>
              <a:t>Motor </a:t>
            </a:r>
            <a:r>
              <a:rPr sz="1400" spc="-10" smtClean="0">
                <a:latin typeface="Verdana"/>
                <a:cs typeface="Verdana"/>
              </a:rPr>
              <a:t>yağı </a:t>
            </a:r>
            <a:r>
              <a:rPr sz="1400" spc="-10" err="1">
                <a:latin typeface="Verdana"/>
                <a:cs typeface="Verdana"/>
              </a:rPr>
              <a:t>ve</a:t>
            </a:r>
            <a:r>
              <a:rPr sz="1400" spc="-10">
                <a:latin typeface="Verdana"/>
                <a:cs typeface="Verdana"/>
              </a:rPr>
              <a:t> </a:t>
            </a:r>
            <a:r>
              <a:rPr sz="1400" spc="-10" smtClean="0">
                <a:latin typeface="Verdana"/>
                <a:cs typeface="Verdana"/>
              </a:rPr>
              <a:t>yağ </a:t>
            </a:r>
            <a:r>
              <a:rPr sz="1400" err="1">
                <a:latin typeface="Verdana"/>
                <a:cs typeface="Verdana"/>
              </a:rPr>
              <a:t>filtresi</a:t>
            </a:r>
            <a:r>
              <a:rPr sz="1400" spc="-65">
                <a:latin typeface="Verdana"/>
                <a:cs typeface="Verdana"/>
              </a:rPr>
              <a:t> </a:t>
            </a:r>
            <a:r>
              <a:rPr sz="1400" spc="-15" smtClean="0">
                <a:latin typeface="Verdana"/>
                <a:cs typeface="Verdana"/>
              </a:rPr>
              <a:t>değiştirilir</a:t>
            </a:r>
            <a:r>
              <a:rPr sz="1400" spc="-15" dirty="0"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  <a:p>
            <a:pPr marL="558165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58165" algn="l"/>
                <a:tab pos="558800" algn="l"/>
              </a:tabLst>
            </a:pPr>
            <a:r>
              <a:rPr sz="1400" smtClean="0">
                <a:latin typeface="Verdana"/>
                <a:cs typeface="Verdana"/>
              </a:rPr>
              <a:t>Soğutma </a:t>
            </a:r>
            <a:r>
              <a:rPr sz="1400" dirty="0">
                <a:latin typeface="Verdana"/>
                <a:cs typeface="Verdana"/>
              </a:rPr>
              <a:t>sistemi suyu </a:t>
            </a:r>
            <a:r>
              <a:rPr sz="1400" spc="-5" dirty="0">
                <a:latin typeface="Verdana"/>
                <a:cs typeface="Verdana"/>
              </a:rPr>
              <a:t>kontrol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edilir.</a:t>
            </a:r>
            <a:endParaRPr sz="1400" dirty="0">
              <a:latin typeface="Verdana"/>
              <a:cs typeface="Verdana"/>
            </a:endParaRPr>
          </a:p>
          <a:p>
            <a:pPr marL="558165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58165" algn="l"/>
                <a:tab pos="558800" algn="l"/>
              </a:tabLst>
            </a:pPr>
            <a:r>
              <a:rPr sz="1400" dirty="0">
                <a:latin typeface="Verdana"/>
                <a:cs typeface="Verdana"/>
              </a:rPr>
              <a:t>Akü </a:t>
            </a:r>
            <a:r>
              <a:rPr sz="1400" spc="-5" dirty="0">
                <a:latin typeface="Verdana"/>
                <a:cs typeface="Verdana"/>
              </a:rPr>
              <a:t>kontrol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edilir.</a:t>
            </a:r>
            <a:endParaRPr sz="1400" dirty="0">
              <a:latin typeface="Verdana"/>
              <a:cs typeface="Verdana"/>
            </a:endParaRPr>
          </a:p>
          <a:p>
            <a:pPr marL="558165" indent="-2012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Char char="◦"/>
              <a:tabLst>
                <a:tab pos="558165" algn="l"/>
                <a:tab pos="558800" algn="l"/>
              </a:tabLst>
            </a:pPr>
            <a:r>
              <a:rPr sz="1400" dirty="0">
                <a:latin typeface="Verdana"/>
                <a:cs typeface="Verdana"/>
              </a:rPr>
              <a:t>Ön </a:t>
            </a:r>
            <a:r>
              <a:rPr sz="1400" spc="-5" dirty="0">
                <a:latin typeface="Verdana"/>
                <a:cs typeface="Verdana"/>
              </a:rPr>
              <a:t>düzen ayarları kontrol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edilir.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8967" y="3020567"/>
            <a:ext cx="3313176" cy="3192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1500" y="3213036"/>
            <a:ext cx="2928874" cy="280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125" y="4000500"/>
            <a:ext cx="3857625" cy="1965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3276600" y="68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RODAJ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685800"/>
            <a:ext cx="8229600" cy="1066800"/>
          </a:xfrm>
          <a:prstGeom prst="rect">
            <a:avLst/>
          </a:prstGeom>
        </p:spPr>
        <p:txBody>
          <a:bodyPr vert="horz" wrap="square" lIns="0" tIns="241808" rIns="0" bIns="0" rtlCol="0">
            <a:spAutoFit/>
          </a:bodyPr>
          <a:lstStyle/>
          <a:p>
            <a:pPr marL="548005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</a:rPr>
              <a:t>MOTORLARIN</a:t>
            </a:r>
            <a:r>
              <a:rPr sz="2800" spc="-3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SINIFLANDIRILMASI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752600"/>
            <a:ext cx="5125085" cy="211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4976"/>
                </a:solidFill>
                <a:latin typeface="Verdana"/>
                <a:cs typeface="Verdana"/>
              </a:rPr>
              <a:t>1- Yakıtın </a:t>
            </a:r>
            <a:r>
              <a:rPr sz="2400" b="1" spc="-5" dirty="0">
                <a:solidFill>
                  <a:srgbClr val="2B4976"/>
                </a:solidFill>
                <a:latin typeface="Verdana"/>
                <a:cs typeface="Verdana"/>
              </a:rPr>
              <a:t>yanma </a:t>
            </a:r>
            <a:r>
              <a:rPr sz="2400" b="1" dirty="0">
                <a:solidFill>
                  <a:srgbClr val="2B4976"/>
                </a:solidFill>
                <a:latin typeface="Verdana"/>
                <a:cs typeface="Verdana"/>
              </a:rPr>
              <a:t>yerine</a:t>
            </a:r>
            <a:r>
              <a:rPr sz="2400" b="1" spc="-50" dirty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B4976"/>
                </a:solidFill>
                <a:latin typeface="Verdana"/>
                <a:cs typeface="Verdana"/>
              </a:rPr>
              <a:t>göre:</a:t>
            </a:r>
            <a:endParaRPr sz="2400" dirty="0">
              <a:latin typeface="Verdana"/>
              <a:cs typeface="Verdana"/>
            </a:endParaRPr>
          </a:p>
          <a:p>
            <a:pPr marL="278130" indent="-265430">
              <a:lnSpc>
                <a:spcPct val="100000"/>
              </a:lnSpc>
              <a:spcBef>
                <a:spcPts val="1750"/>
              </a:spcBef>
              <a:buSzPct val="79166"/>
              <a:buFont typeface="Wingdings"/>
              <a:buChar char=""/>
              <a:tabLst>
                <a:tab pos="278130" algn="l"/>
                <a:tab pos="278765" algn="l"/>
              </a:tabLst>
            </a:pPr>
            <a:r>
              <a:rPr sz="2400" dirty="0">
                <a:latin typeface="Verdana"/>
                <a:cs typeface="Verdana"/>
              </a:rPr>
              <a:t>İçten </a:t>
            </a:r>
            <a:r>
              <a:rPr sz="2400" spc="-10" dirty="0">
                <a:latin typeface="Verdana"/>
                <a:cs typeface="Verdana"/>
              </a:rPr>
              <a:t>yanmalı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motorlar</a:t>
            </a:r>
          </a:p>
          <a:p>
            <a:pPr marL="334010">
              <a:lnSpc>
                <a:spcPct val="100000"/>
              </a:lnSpc>
              <a:spcBef>
                <a:spcPts val="235"/>
              </a:spcBef>
            </a:pPr>
            <a:r>
              <a:rPr sz="1600" spc="-10" dirty="0">
                <a:latin typeface="Verdana"/>
                <a:cs typeface="Verdana"/>
              </a:rPr>
              <a:t>(Araç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Motorları)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78130" indent="-265430">
              <a:lnSpc>
                <a:spcPct val="100000"/>
              </a:lnSpc>
              <a:spcBef>
                <a:spcPts val="5"/>
              </a:spcBef>
              <a:buSzPct val="79166"/>
              <a:buFont typeface="Wingdings"/>
              <a:buChar char=""/>
              <a:tabLst>
                <a:tab pos="278130" algn="l"/>
                <a:tab pos="278765" algn="l"/>
              </a:tabLst>
            </a:pPr>
            <a:r>
              <a:rPr sz="2400" dirty="0">
                <a:latin typeface="Verdana"/>
                <a:cs typeface="Verdana"/>
              </a:rPr>
              <a:t>Dıştan </a:t>
            </a:r>
            <a:r>
              <a:rPr sz="2400" spc="-10" dirty="0">
                <a:latin typeface="Verdana"/>
                <a:cs typeface="Verdana"/>
              </a:rPr>
              <a:t>yanmalı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motorlar</a:t>
            </a:r>
          </a:p>
          <a:p>
            <a:pPr marL="334010">
              <a:lnSpc>
                <a:spcPct val="100000"/>
              </a:lnSpc>
              <a:spcBef>
                <a:spcPts val="235"/>
              </a:spcBef>
            </a:pPr>
            <a:r>
              <a:rPr sz="1600" spc="-5" dirty="0">
                <a:latin typeface="Verdana"/>
                <a:cs typeface="Verdana"/>
              </a:rPr>
              <a:t>(Buhar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Türbinleri)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2126" y="4714875"/>
            <a:ext cx="2071624" cy="138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4875" y="2214626"/>
            <a:ext cx="4071874" cy="221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937" y="4072001"/>
            <a:ext cx="3286125" cy="1979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27405" y="710310"/>
            <a:ext cx="169989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1600" b="1" spc="-5" dirty="0" smtClean="0">
                <a:solidFill>
                  <a:srgbClr val="2B4976"/>
                </a:solidFill>
                <a:latin typeface="Verdana"/>
                <a:cs typeface="Verdana"/>
              </a:rPr>
              <a:t>G</a:t>
            </a:r>
            <a:r>
              <a:rPr sz="1600" b="1" spc="-5" dirty="0" err="1" smtClean="0">
                <a:solidFill>
                  <a:srgbClr val="2B4976"/>
                </a:solidFill>
                <a:latin typeface="Verdana"/>
                <a:cs typeface="Verdana"/>
              </a:rPr>
              <a:t>ünlük</a:t>
            </a:r>
            <a:r>
              <a:rPr sz="1600" b="1" spc="-85" dirty="0" smtClean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Bakım</a:t>
            </a:r>
            <a:r>
              <a:rPr sz="1600" spc="-5" dirty="0">
                <a:solidFill>
                  <a:srgbClr val="2B4976"/>
                </a:solidFill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405" y="993266"/>
            <a:ext cx="6991350" cy="4054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dirty="0">
                <a:latin typeface="Verdana"/>
                <a:cs typeface="Verdana"/>
              </a:rPr>
              <a:t>Lastiklerin kontrolü </a:t>
            </a:r>
            <a:r>
              <a:rPr sz="1400" spc="-5" dirty="0">
                <a:latin typeface="Verdana"/>
                <a:cs typeface="Verdana"/>
              </a:rPr>
              <a:t>(Araca </a:t>
            </a:r>
            <a:r>
              <a:rPr sz="1400" dirty="0">
                <a:latin typeface="Verdana"/>
                <a:cs typeface="Verdana"/>
              </a:rPr>
              <a:t>her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binişte)</a:t>
            </a: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dirty="0">
                <a:latin typeface="Verdana"/>
                <a:cs typeface="Verdana"/>
              </a:rPr>
              <a:t>Motor </a:t>
            </a:r>
            <a:r>
              <a:rPr sz="1400" spc="-10" dirty="0" err="1" smtClean="0">
                <a:latin typeface="Verdana"/>
                <a:cs typeface="Verdana"/>
              </a:rPr>
              <a:t>yağ</a:t>
            </a:r>
            <a:r>
              <a:rPr sz="1400" spc="-10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seviyesinin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kontrolü</a:t>
            </a: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dirty="0" err="1" smtClean="0">
                <a:latin typeface="Verdana"/>
                <a:cs typeface="Verdana"/>
              </a:rPr>
              <a:t>Soğutma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suyu seviyesinin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kontrolü</a:t>
            </a: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dirty="0">
                <a:latin typeface="Verdana"/>
                <a:cs typeface="Verdana"/>
              </a:rPr>
              <a:t>Fren </a:t>
            </a:r>
            <a:r>
              <a:rPr sz="1400" dirty="0" err="1">
                <a:latin typeface="Verdana"/>
                <a:cs typeface="Verdana"/>
              </a:rPr>
              <a:t>hidrolik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 err="1" smtClean="0">
                <a:latin typeface="Verdana"/>
                <a:cs typeface="Verdana"/>
              </a:rPr>
              <a:t>yağı</a:t>
            </a:r>
            <a:r>
              <a:rPr sz="1400" spc="-10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seviyesinin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kontrolü</a:t>
            </a: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spc="-20" dirty="0">
                <a:latin typeface="Verdana"/>
                <a:cs typeface="Verdana"/>
              </a:rPr>
              <a:t>Yakıt </a:t>
            </a:r>
            <a:r>
              <a:rPr sz="1400" dirty="0">
                <a:latin typeface="Verdana"/>
                <a:cs typeface="Verdana"/>
              </a:rPr>
              <a:t>seviyesinin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kontrolü</a:t>
            </a: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dirty="0">
                <a:latin typeface="Verdana"/>
                <a:cs typeface="Verdana"/>
              </a:rPr>
              <a:t>Akü şarj durumu </a:t>
            </a:r>
            <a:r>
              <a:rPr sz="1400" spc="-10" dirty="0">
                <a:latin typeface="Verdana"/>
                <a:cs typeface="Verdana"/>
              </a:rPr>
              <a:t>ve </a:t>
            </a:r>
            <a:r>
              <a:rPr sz="1400" dirty="0">
                <a:latin typeface="Verdana"/>
                <a:cs typeface="Verdana"/>
              </a:rPr>
              <a:t>elektrik donanımının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kontrolü</a:t>
            </a: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dirty="0">
                <a:latin typeface="Verdana"/>
                <a:cs typeface="Verdana"/>
              </a:rPr>
              <a:t>Işık </a:t>
            </a:r>
            <a:r>
              <a:rPr sz="1400" spc="-10" dirty="0">
                <a:latin typeface="Verdana"/>
                <a:cs typeface="Verdana"/>
              </a:rPr>
              <a:t>ve </a:t>
            </a:r>
            <a:r>
              <a:rPr sz="1400" dirty="0">
                <a:latin typeface="Verdana"/>
                <a:cs typeface="Verdana"/>
              </a:rPr>
              <a:t>ikaz sistemlerinin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kontrolü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endParaRPr lang="tr-TR" sz="1600" b="1" spc="-5" dirty="0" smtClean="0">
              <a:solidFill>
                <a:srgbClr val="2B4976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b="1" spc="-5" dirty="0" err="1" smtClean="0">
                <a:solidFill>
                  <a:srgbClr val="2B4976"/>
                </a:solidFill>
                <a:latin typeface="Verdana"/>
                <a:cs typeface="Verdana"/>
              </a:rPr>
              <a:t>Aylık</a:t>
            </a:r>
            <a:r>
              <a:rPr sz="1600" b="1" spc="-85" dirty="0" smtClean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Bakım:</a:t>
            </a:r>
            <a:endParaRPr sz="1600" dirty="0">
              <a:latin typeface="Verdana"/>
              <a:cs typeface="Verdana"/>
            </a:endParaRPr>
          </a:p>
          <a:p>
            <a:pPr marL="277495" indent="-264795">
              <a:lnSpc>
                <a:spcPct val="100000"/>
              </a:lnSpc>
              <a:spcBef>
                <a:spcPts val="310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spc="-10" dirty="0">
                <a:latin typeface="Verdana"/>
                <a:cs typeface="Verdana"/>
              </a:rPr>
              <a:t>Hava </a:t>
            </a:r>
            <a:r>
              <a:rPr sz="1400" dirty="0" err="1">
                <a:latin typeface="Verdana"/>
                <a:cs typeface="Verdana"/>
              </a:rPr>
              <a:t>filtresi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temizliği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endParaRPr lang="tr-TR" sz="1600" b="1" spc="-10" dirty="0" smtClean="0">
              <a:solidFill>
                <a:srgbClr val="2B4976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b="1" spc="-10" dirty="0" err="1" smtClean="0">
                <a:solidFill>
                  <a:srgbClr val="2B4976"/>
                </a:solidFill>
                <a:latin typeface="Verdana"/>
                <a:cs typeface="Verdana"/>
              </a:rPr>
              <a:t>Yıllık</a:t>
            </a:r>
            <a:r>
              <a:rPr sz="1600" b="1" spc="-50" dirty="0" smtClean="0">
                <a:solidFill>
                  <a:srgbClr val="2B4976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2B4976"/>
                </a:solidFill>
                <a:latin typeface="Verdana"/>
                <a:cs typeface="Verdana"/>
              </a:rPr>
              <a:t>Bakım:</a:t>
            </a:r>
            <a:endParaRPr sz="1600" dirty="0">
              <a:latin typeface="Verdana"/>
              <a:cs typeface="Verdana"/>
            </a:endParaRPr>
          </a:p>
          <a:p>
            <a:pPr marL="277495" indent="-264795">
              <a:lnSpc>
                <a:spcPct val="100000"/>
              </a:lnSpc>
              <a:spcBef>
                <a:spcPts val="270"/>
              </a:spcBef>
              <a:buClr>
                <a:srgbClr val="2CA1BE"/>
              </a:buClr>
              <a:buSzPct val="78571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1400" spc="-30" dirty="0">
                <a:latin typeface="Arial"/>
                <a:cs typeface="Arial"/>
              </a:rPr>
              <a:t>Yaza </a:t>
            </a:r>
            <a:r>
              <a:rPr sz="1400" spc="-10" dirty="0" err="1">
                <a:latin typeface="Arial"/>
                <a:cs typeface="Arial"/>
              </a:rPr>
              <a:t>ve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0" dirty="0" err="1" smtClean="0">
                <a:latin typeface="Arial"/>
                <a:cs typeface="Arial"/>
              </a:rPr>
              <a:t>kıa</a:t>
            </a:r>
            <a:r>
              <a:rPr sz="1400" spc="-10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göre kontroller </a:t>
            </a:r>
            <a:r>
              <a:rPr sz="1400" spc="-15" dirty="0">
                <a:latin typeface="Arial"/>
                <a:cs typeface="Arial"/>
              </a:rPr>
              <a:t>yapılır.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77495" marR="5080" indent="-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Yukarıdaki </a:t>
            </a:r>
            <a:r>
              <a:rPr sz="1200" spc="-5" dirty="0">
                <a:latin typeface="Arial"/>
                <a:cs typeface="Arial"/>
              </a:rPr>
              <a:t>bakım ifadeleri </a:t>
            </a:r>
            <a:r>
              <a:rPr sz="1200" spc="-15" dirty="0">
                <a:latin typeface="Arial"/>
                <a:cs typeface="Arial"/>
              </a:rPr>
              <a:t>geneldir. </a:t>
            </a:r>
            <a:r>
              <a:rPr sz="1200" spc="-5" dirty="0">
                <a:latin typeface="Arial"/>
                <a:cs typeface="Arial"/>
              </a:rPr>
              <a:t>Aracın servis kitabında belirtilen bakım </a:t>
            </a:r>
            <a:r>
              <a:rPr sz="1200" spc="-10" dirty="0">
                <a:latin typeface="Arial"/>
                <a:cs typeface="Arial"/>
              </a:rPr>
              <a:t>tablosuna göre </a:t>
            </a:r>
            <a:r>
              <a:rPr sz="1200" spc="-5" dirty="0">
                <a:latin typeface="Arial"/>
                <a:cs typeface="Arial"/>
              </a:rPr>
              <a:t>bakımlar  yapılmalıdır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8300" y="947927"/>
            <a:ext cx="3477767" cy="251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6292" y="1145666"/>
            <a:ext cx="2886583" cy="1926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Metin kutusu 3"/>
          <p:cNvSpPr txBox="1"/>
          <p:nvPr/>
        </p:nvSpPr>
        <p:spPr>
          <a:xfrm>
            <a:off x="2743200" y="381000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BAKIMLAR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0" y="533400"/>
            <a:ext cx="29070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>
                <a:solidFill>
                  <a:srgbClr val="FF0000"/>
                </a:solidFill>
                <a:latin typeface="Arial"/>
                <a:cs typeface="Arial"/>
              </a:rPr>
              <a:t>Sürücüye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FF0000"/>
                </a:solidFill>
                <a:latin typeface="Arial"/>
                <a:cs typeface="Arial"/>
              </a:rPr>
              <a:t>Bağlı</a:t>
            </a:r>
            <a:r>
              <a:rPr sz="2000" spc="-10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Sebepler: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949" y="838200"/>
            <a:ext cx="8428533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80" dirty="0" smtClean="0">
                <a:latin typeface="Arial"/>
                <a:cs typeface="Arial"/>
              </a:rPr>
              <a:t>A</a:t>
            </a:r>
            <a:r>
              <a:rPr lang="tr-TR" sz="1400" spc="-80" dirty="0" smtClean="0">
                <a:latin typeface="Arial"/>
                <a:cs typeface="Arial"/>
              </a:rPr>
              <a:t>ş</a:t>
            </a:r>
            <a:r>
              <a:rPr sz="1400" spc="-80" dirty="0" err="1" smtClean="0">
                <a:latin typeface="Arial"/>
                <a:cs typeface="Arial"/>
              </a:rPr>
              <a:t>ırı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hız, 90 </a:t>
            </a:r>
            <a:r>
              <a:rPr sz="1400" dirty="0">
                <a:latin typeface="Arial"/>
                <a:cs typeface="Arial"/>
              </a:rPr>
              <a:t>kmnin üzerindeki </a:t>
            </a:r>
            <a:r>
              <a:rPr sz="1400" spc="-5" dirty="0">
                <a:latin typeface="Arial"/>
                <a:cs typeface="Arial"/>
              </a:rPr>
              <a:t>her </a:t>
            </a:r>
            <a:r>
              <a:rPr sz="1400" dirty="0">
                <a:latin typeface="Arial"/>
                <a:cs typeface="Arial"/>
              </a:rPr>
              <a:t>kilometrede </a:t>
            </a:r>
            <a:r>
              <a:rPr sz="1400" spc="-5" dirty="0">
                <a:latin typeface="Arial"/>
                <a:cs typeface="Arial"/>
              </a:rPr>
              <a:t>yakıt </a:t>
            </a:r>
            <a:r>
              <a:rPr sz="1400" dirty="0">
                <a:latin typeface="Arial"/>
                <a:cs typeface="Arial"/>
              </a:rPr>
              <a:t>tüketimi %1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artar</a:t>
            </a: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lang="tr-TR" sz="1400" dirty="0" smtClean="0">
                <a:latin typeface="Arial"/>
                <a:cs typeface="Arial"/>
              </a:rPr>
              <a:t>Aracın </a:t>
            </a:r>
            <a:r>
              <a:rPr lang="tr-TR" sz="1400" spc="-5" dirty="0" smtClean="0">
                <a:latin typeface="Arial"/>
                <a:cs typeface="Arial"/>
              </a:rPr>
              <a:t>hızına uygun olmayan vitesle</a:t>
            </a:r>
            <a:r>
              <a:rPr lang="tr-TR" sz="1400" spc="-90" dirty="0" smtClean="0">
                <a:latin typeface="Arial"/>
                <a:cs typeface="Arial"/>
              </a:rPr>
              <a:t> </a:t>
            </a:r>
            <a:r>
              <a:rPr lang="tr-TR" sz="1400" dirty="0" smtClean="0">
                <a:latin typeface="Arial"/>
                <a:cs typeface="Arial"/>
              </a:rPr>
              <a:t>gitmek</a:t>
            </a: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25" dirty="0" err="1" smtClean="0">
                <a:latin typeface="Arial"/>
                <a:cs typeface="Arial"/>
              </a:rPr>
              <a:t>Yakın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Takip, </a:t>
            </a:r>
            <a:r>
              <a:rPr sz="1400" spc="-5" dirty="0">
                <a:latin typeface="Arial"/>
                <a:cs typeface="Arial"/>
              </a:rPr>
              <a:t>ani </a:t>
            </a:r>
            <a:r>
              <a:rPr sz="1400" dirty="0">
                <a:latin typeface="Arial"/>
                <a:cs typeface="Arial"/>
              </a:rPr>
              <a:t>fren </a:t>
            </a:r>
            <a:r>
              <a:rPr sz="1400" spc="-10" dirty="0">
                <a:latin typeface="Arial"/>
                <a:cs typeface="Arial"/>
              </a:rPr>
              <a:t>ve </a:t>
            </a:r>
            <a:r>
              <a:rPr sz="1400" spc="-5" dirty="0">
                <a:latin typeface="Arial"/>
                <a:cs typeface="Arial"/>
              </a:rPr>
              <a:t>ani </a:t>
            </a:r>
            <a:r>
              <a:rPr sz="1400" dirty="0">
                <a:latin typeface="Arial"/>
                <a:cs typeface="Arial"/>
              </a:rPr>
              <a:t>gaz, </a:t>
            </a:r>
            <a:r>
              <a:rPr sz="1400" spc="-5" dirty="0" err="1">
                <a:latin typeface="Arial"/>
                <a:cs typeface="Arial"/>
              </a:rPr>
              <a:t>ani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80" dirty="0" err="1" smtClean="0">
                <a:latin typeface="Arial"/>
                <a:cs typeface="Arial"/>
              </a:rPr>
              <a:t>duru</a:t>
            </a:r>
            <a:r>
              <a:rPr lang="tr-TR" sz="1400" spc="-80" dirty="0" smtClean="0">
                <a:latin typeface="Arial"/>
                <a:cs typeface="Arial"/>
              </a:rPr>
              <a:t>ş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ve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45" dirty="0" err="1" smtClean="0">
                <a:latin typeface="Arial"/>
                <a:cs typeface="Arial"/>
              </a:rPr>
              <a:t>kalkı</a:t>
            </a:r>
            <a:r>
              <a:rPr lang="tr-TR" sz="1400" spc="-45" dirty="0" smtClean="0">
                <a:latin typeface="Arial"/>
                <a:cs typeface="Arial"/>
              </a:rPr>
              <a:t>ş</a:t>
            </a:r>
            <a:r>
              <a:rPr sz="1400" spc="-45" dirty="0" smtClean="0">
                <a:latin typeface="Arial"/>
                <a:cs typeface="Arial"/>
              </a:rPr>
              <a:t>lar </a:t>
            </a:r>
            <a:r>
              <a:rPr sz="1400" spc="-5" dirty="0">
                <a:latin typeface="Arial"/>
                <a:cs typeface="Arial"/>
              </a:rPr>
              <a:t>yakıt </a:t>
            </a:r>
            <a:r>
              <a:rPr sz="1400" dirty="0">
                <a:latin typeface="Arial"/>
                <a:cs typeface="Arial"/>
              </a:rPr>
              <a:t>tüketimini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arttırır.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dirty="0" err="1" smtClean="0">
                <a:latin typeface="Arial"/>
                <a:cs typeface="Arial"/>
              </a:rPr>
              <a:t>Motoru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ısıtmak amacıyla </a:t>
            </a:r>
            <a:r>
              <a:rPr sz="1400" dirty="0">
                <a:latin typeface="Arial"/>
                <a:cs typeface="Arial"/>
              </a:rPr>
              <a:t>gereksiz </a:t>
            </a:r>
            <a:r>
              <a:rPr sz="1400" spc="-5" dirty="0">
                <a:latin typeface="Arial"/>
                <a:cs typeface="Arial"/>
              </a:rPr>
              <a:t>yere </a:t>
            </a:r>
            <a:r>
              <a:rPr sz="1400" dirty="0">
                <a:latin typeface="Arial"/>
                <a:cs typeface="Arial"/>
              </a:rPr>
              <a:t>aracın uzun </a:t>
            </a:r>
            <a:r>
              <a:rPr sz="1400" dirty="0" err="1">
                <a:latin typeface="Arial"/>
                <a:cs typeface="Arial"/>
              </a:rPr>
              <a:t>süre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durduğu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yerde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30" dirty="0" err="1" smtClean="0">
                <a:latin typeface="Arial"/>
                <a:cs typeface="Arial"/>
              </a:rPr>
              <a:t>çalı</a:t>
            </a:r>
            <a:r>
              <a:rPr lang="tr-TR" sz="1400" spc="-30" dirty="0" smtClean="0">
                <a:latin typeface="Arial"/>
                <a:cs typeface="Arial"/>
              </a:rPr>
              <a:t>ş</a:t>
            </a:r>
            <a:r>
              <a:rPr sz="1400" spc="-30" dirty="0" err="1" smtClean="0">
                <a:latin typeface="Arial"/>
                <a:cs typeface="Arial"/>
              </a:rPr>
              <a:t>tırılması</a:t>
            </a:r>
            <a:r>
              <a:rPr sz="1400" spc="-3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Uzun </a:t>
            </a:r>
            <a:r>
              <a:rPr sz="1400" dirty="0">
                <a:latin typeface="Arial"/>
                <a:cs typeface="Arial"/>
              </a:rPr>
              <a:t>süren duraklamalarda </a:t>
            </a:r>
            <a:r>
              <a:rPr sz="1400" dirty="0" err="1">
                <a:latin typeface="Arial"/>
                <a:cs typeface="Arial"/>
              </a:rPr>
              <a:t>motorun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60" dirty="0" err="1" smtClean="0">
                <a:latin typeface="Arial"/>
                <a:cs typeface="Arial"/>
              </a:rPr>
              <a:t>çalı</a:t>
            </a:r>
            <a:r>
              <a:rPr lang="tr-TR" sz="1400" spc="-60" dirty="0" smtClean="0">
                <a:latin typeface="Arial"/>
                <a:cs typeface="Arial"/>
              </a:rPr>
              <a:t>ş</a:t>
            </a:r>
            <a:r>
              <a:rPr sz="1400" spc="-60" dirty="0" err="1" smtClean="0">
                <a:latin typeface="Arial"/>
                <a:cs typeface="Arial"/>
              </a:rPr>
              <a:t>ır</a:t>
            </a:r>
            <a:r>
              <a:rPr sz="1400" spc="-6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durumda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bırakılması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Klima yakıt </a:t>
            </a:r>
            <a:r>
              <a:rPr sz="1400" dirty="0">
                <a:latin typeface="Arial"/>
                <a:cs typeface="Arial"/>
              </a:rPr>
              <a:t>tüketimini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arttırır.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Camlar açık </a:t>
            </a:r>
            <a:r>
              <a:rPr sz="1400" dirty="0" err="1">
                <a:latin typeface="Arial"/>
                <a:cs typeface="Arial"/>
              </a:rPr>
              <a:t>iken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80" dirty="0" err="1" smtClean="0">
                <a:latin typeface="Arial"/>
                <a:cs typeface="Arial"/>
              </a:rPr>
              <a:t>sürü</a:t>
            </a:r>
            <a:r>
              <a:rPr lang="tr-TR" sz="1400" spc="-80" dirty="0" smtClean="0">
                <a:latin typeface="Arial"/>
                <a:cs typeface="Arial"/>
              </a:rPr>
              <a:t>ş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65" dirty="0" err="1" smtClean="0">
                <a:latin typeface="Arial"/>
                <a:cs typeface="Arial"/>
              </a:rPr>
              <a:t>i</a:t>
            </a:r>
            <a:r>
              <a:rPr lang="tr-TR" sz="1400" spc="-65" dirty="0" smtClean="0">
                <a:latin typeface="Arial"/>
                <a:cs typeface="Arial"/>
              </a:rPr>
              <a:t>ş</a:t>
            </a:r>
            <a:r>
              <a:rPr sz="1400" spc="-65" dirty="0" err="1" smtClean="0">
                <a:latin typeface="Arial"/>
                <a:cs typeface="Arial"/>
              </a:rPr>
              <a:t>lemi</a:t>
            </a:r>
            <a:r>
              <a:rPr sz="1400" spc="-6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rüzgar direncinden </a:t>
            </a:r>
            <a:r>
              <a:rPr sz="1400" spc="-5" dirty="0">
                <a:latin typeface="Arial"/>
                <a:cs typeface="Arial"/>
              </a:rPr>
              <a:t>dolayı yakıt </a:t>
            </a:r>
            <a:r>
              <a:rPr sz="1400" dirty="0">
                <a:latin typeface="Arial"/>
                <a:cs typeface="Arial"/>
              </a:rPr>
              <a:t>tüketimini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arttırır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35" dirty="0" err="1">
                <a:latin typeface="Arial"/>
                <a:cs typeface="Arial"/>
              </a:rPr>
              <a:t>Tavan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bağajı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 </a:t>
            </a:r>
            <a:r>
              <a:rPr sz="1400" dirty="0">
                <a:latin typeface="Arial"/>
                <a:cs typeface="Arial"/>
              </a:rPr>
              <a:t>araçta gereksiz </a:t>
            </a:r>
            <a:r>
              <a:rPr sz="1400" spc="-5" dirty="0" err="1">
                <a:latin typeface="Arial"/>
                <a:cs typeface="Arial"/>
              </a:rPr>
              <a:t>yük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70" dirty="0" smtClean="0">
                <a:latin typeface="Arial"/>
                <a:cs typeface="Arial"/>
              </a:rPr>
              <a:t>ta</a:t>
            </a:r>
            <a:r>
              <a:rPr lang="tr-TR" sz="1400" spc="-70" dirty="0" smtClean="0">
                <a:latin typeface="Arial"/>
                <a:cs typeface="Arial"/>
              </a:rPr>
              <a:t>ş</a:t>
            </a:r>
            <a:r>
              <a:rPr sz="1400" spc="-70" dirty="0" err="1" smtClean="0">
                <a:latin typeface="Arial"/>
                <a:cs typeface="Arial"/>
              </a:rPr>
              <a:t>ıma</a:t>
            </a:r>
            <a:r>
              <a:rPr sz="1400" spc="-7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yakıt </a:t>
            </a:r>
            <a:r>
              <a:rPr sz="1400" dirty="0">
                <a:latin typeface="Arial"/>
                <a:cs typeface="Arial"/>
              </a:rPr>
              <a:t>tüketimini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arttırır.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10" dirty="0" err="1" smtClean="0">
                <a:latin typeface="Arial"/>
                <a:cs typeface="Arial"/>
              </a:rPr>
              <a:t>Trafiğin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yoğun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olduğu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saatlerin </a:t>
            </a:r>
            <a:r>
              <a:rPr sz="1400" spc="-10" dirty="0">
                <a:latin typeface="Arial"/>
                <a:cs typeface="Arial"/>
              </a:rPr>
              <a:t>ve </a:t>
            </a:r>
            <a:r>
              <a:rPr sz="1400" spc="-5" dirty="0">
                <a:latin typeface="Arial"/>
                <a:cs typeface="Arial"/>
              </a:rPr>
              <a:t>güzergahların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seçilmesi.</a:t>
            </a:r>
          </a:p>
          <a:p>
            <a:pPr marL="12700" marR="508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Araçta harita, </a:t>
            </a:r>
            <a:r>
              <a:rPr lang="tr-TR" sz="1400" spc="-85" dirty="0">
                <a:latin typeface="Arial"/>
                <a:cs typeface="Arial"/>
              </a:rPr>
              <a:t>Ş</a:t>
            </a:r>
            <a:r>
              <a:rPr sz="1400" spc="-85" dirty="0" err="1" smtClean="0">
                <a:latin typeface="Arial"/>
                <a:cs typeface="Arial"/>
              </a:rPr>
              <a:t>ehir</a:t>
            </a:r>
            <a:r>
              <a:rPr sz="1400" spc="-8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planı, yada navigasyon gibi gereçlerin olmaması nedeniyle gereksiz </a:t>
            </a:r>
            <a:r>
              <a:rPr sz="1400" spc="-10" dirty="0">
                <a:latin typeface="Arial"/>
                <a:cs typeface="Arial"/>
              </a:rPr>
              <a:t>yere  </a:t>
            </a:r>
            <a:r>
              <a:rPr sz="1400" dirty="0">
                <a:latin typeface="Arial"/>
                <a:cs typeface="Arial"/>
              </a:rPr>
              <a:t>trafikte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kalınması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lang="tr-TR" sz="1400" dirty="0" smtClean="0">
                <a:latin typeface="Arial"/>
                <a:cs typeface="Arial"/>
              </a:rPr>
              <a:t>G</a:t>
            </a:r>
            <a:r>
              <a:rPr sz="1400" dirty="0" err="1" smtClean="0">
                <a:latin typeface="Arial"/>
                <a:cs typeface="Arial"/>
              </a:rPr>
              <a:t>idilecek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yere en yakın </a:t>
            </a:r>
            <a:r>
              <a:rPr sz="1400" dirty="0">
                <a:latin typeface="Arial"/>
                <a:cs typeface="Arial"/>
              </a:rPr>
              <a:t>mesafenin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seçilmemesi</a:t>
            </a:r>
          </a:p>
          <a:p>
            <a:pPr marL="12700">
              <a:lnSpc>
                <a:spcPct val="200000"/>
              </a:lnSpc>
              <a:tabLst>
                <a:tab pos="299085" algn="l"/>
                <a:tab pos="299720" algn="l"/>
              </a:tabLst>
            </a:pPr>
            <a:r>
              <a:rPr sz="1400" spc="-95" dirty="0" smtClean="0">
                <a:latin typeface="Arial"/>
                <a:cs typeface="Arial"/>
              </a:rPr>
              <a:t>Ta</a:t>
            </a:r>
            <a:r>
              <a:rPr lang="tr-TR" sz="1400" spc="-95" dirty="0" smtClean="0">
                <a:latin typeface="Arial"/>
                <a:cs typeface="Arial"/>
              </a:rPr>
              <a:t>ş</a:t>
            </a:r>
            <a:r>
              <a:rPr sz="1400" spc="-95" dirty="0" err="1" smtClean="0">
                <a:latin typeface="Arial"/>
                <a:cs typeface="Arial"/>
              </a:rPr>
              <a:t>ıma</a:t>
            </a:r>
            <a:r>
              <a:rPr sz="1400" spc="-9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sınırı </a:t>
            </a:r>
            <a:r>
              <a:rPr sz="1400" dirty="0">
                <a:latin typeface="Arial"/>
                <a:cs typeface="Arial"/>
              </a:rPr>
              <a:t>üzerinde </a:t>
            </a:r>
            <a:r>
              <a:rPr sz="1400" spc="-5" dirty="0">
                <a:latin typeface="Arial"/>
                <a:cs typeface="Arial"/>
              </a:rPr>
              <a:t>yolcu </a:t>
            </a:r>
            <a:r>
              <a:rPr sz="1400" spc="-10" dirty="0">
                <a:latin typeface="Arial"/>
                <a:cs typeface="Arial"/>
              </a:rPr>
              <a:t>ve </a:t>
            </a:r>
            <a:r>
              <a:rPr sz="1400" spc="-5" dirty="0">
                <a:latin typeface="Arial"/>
                <a:cs typeface="Arial"/>
              </a:rPr>
              <a:t>yük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alınması</a:t>
            </a:r>
            <a:r>
              <a:rPr sz="1400" spc="-5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41136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" y="685800"/>
            <a:ext cx="4648200" cy="3581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585"/>
              </a:spcBef>
            </a:pPr>
            <a:r>
              <a:rPr lang="tr-TR" spc="10" dirty="0">
                <a:solidFill>
                  <a:srgbClr val="FF0000"/>
                </a:solidFill>
                <a:latin typeface="Arial"/>
                <a:cs typeface="Arial"/>
              </a:rPr>
              <a:t>Motor’a </a:t>
            </a:r>
            <a:r>
              <a:rPr lang="tr-TR" dirty="0">
                <a:solidFill>
                  <a:srgbClr val="FF0000"/>
                </a:solidFill>
                <a:latin typeface="Arial"/>
                <a:cs typeface="Arial"/>
              </a:rPr>
              <a:t>Bağlı</a:t>
            </a:r>
            <a:r>
              <a:rPr lang="tr-TR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/>
                <a:cs typeface="Arial"/>
              </a:rPr>
              <a:t>Sebepler:                                            </a:t>
            </a:r>
            <a:endParaRPr lang="tr-TR" dirty="0">
              <a:latin typeface="Arial"/>
              <a:cs typeface="Arial"/>
            </a:endParaRPr>
          </a:p>
          <a:p>
            <a:pPr algn="ctr">
              <a:lnSpc>
                <a:spcPct val="150000"/>
              </a:lnSpc>
              <a:spcBef>
                <a:spcPts val="10"/>
              </a:spcBef>
              <a:tabLst>
                <a:tab pos="299085" algn="l"/>
                <a:tab pos="299720" algn="l"/>
              </a:tabLst>
            </a:pPr>
            <a:r>
              <a:rPr lang="tr-TR" sz="1600" spc="-10" dirty="0">
                <a:latin typeface="Arial"/>
                <a:cs typeface="Arial"/>
              </a:rPr>
              <a:t>Hava </a:t>
            </a:r>
            <a:r>
              <a:rPr lang="tr-TR" sz="1600" dirty="0">
                <a:latin typeface="Arial"/>
                <a:cs typeface="Arial"/>
              </a:rPr>
              <a:t>filtresinin</a:t>
            </a:r>
            <a:r>
              <a:rPr lang="tr-TR" sz="1600" spc="-65" dirty="0">
                <a:latin typeface="Arial"/>
                <a:cs typeface="Arial"/>
              </a:rPr>
              <a:t> </a:t>
            </a:r>
            <a:r>
              <a:rPr lang="tr-TR" sz="1600" spc="-5" dirty="0">
                <a:latin typeface="Arial"/>
                <a:cs typeface="Arial"/>
              </a:rPr>
              <a:t>tıkanması,</a:t>
            </a:r>
            <a:endParaRPr lang="tr-TR" sz="1600" dirty="0">
              <a:latin typeface="Arial"/>
              <a:cs typeface="Arial"/>
            </a:endParaRPr>
          </a:p>
          <a:p>
            <a:pPr algn="ctr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lang="tr-TR" sz="1600" spc="-5" dirty="0">
                <a:latin typeface="Arial"/>
                <a:cs typeface="Arial"/>
              </a:rPr>
              <a:t>Bujilerin </a:t>
            </a:r>
            <a:r>
              <a:rPr lang="tr-TR" sz="1600" spc="-50" dirty="0">
                <a:latin typeface="Arial"/>
                <a:cs typeface="Arial"/>
              </a:rPr>
              <a:t>aşınması </a:t>
            </a:r>
            <a:r>
              <a:rPr lang="tr-TR" sz="1600" spc="-10" dirty="0">
                <a:latin typeface="Arial"/>
                <a:cs typeface="Arial"/>
              </a:rPr>
              <a:t>ve</a:t>
            </a:r>
            <a:r>
              <a:rPr lang="tr-TR" sz="1600" spc="-75" dirty="0">
                <a:latin typeface="Arial"/>
                <a:cs typeface="Arial"/>
              </a:rPr>
              <a:t> </a:t>
            </a:r>
            <a:r>
              <a:rPr lang="tr-TR" sz="1600" dirty="0">
                <a:latin typeface="Arial"/>
                <a:cs typeface="Arial"/>
              </a:rPr>
              <a:t>arızalanması</a:t>
            </a:r>
          </a:p>
          <a:p>
            <a:pPr algn="ctr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lang="tr-TR" sz="1600" spc="-5" dirty="0">
                <a:latin typeface="Arial"/>
                <a:cs typeface="Arial"/>
              </a:rPr>
              <a:t>Karbüratörün bakımsız </a:t>
            </a:r>
            <a:r>
              <a:rPr lang="tr-TR" sz="1600" spc="-10" dirty="0">
                <a:latin typeface="Arial"/>
                <a:cs typeface="Arial"/>
              </a:rPr>
              <a:t>ve </a:t>
            </a:r>
            <a:r>
              <a:rPr lang="tr-TR" sz="1600" spc="-5" dirty="0">
                <a:latin typeface="Arial"/>
                <a:cs typeface="Arial"/>
              </a:rPr>
              <a:t>ayarsız</a:t>
            </a:r>
            <a:r>
              <a:rPr lang="tr-TR" sz="1600" spc="-90" dirty="0">
                <a:latin typeface="Arial"/>
                <a:cs typeface="Arial"/>
              </a:rPr>
              <a:t> </a:t>
            </a:r>
            <a:r>
              <a:rPr lang="tr-TR" sz="1600" dirty="0">
                <a:latin typeface="Arial"/>
                <a:cs typeface="Arial"/>
              </a:rPr>
              <a:t>olması</a:t>
            </a:r>
          </a:p>
          <a:p>
            <a:pPr algn="ctr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lang="tr-TR" sz="1600" dirty="0" err="1">
                <a:latin typeface="Arial"/>
                <a:cs typeface="Arial"/>
              </a:rPr>
              <a:t>Rolanti</a:t>
            </a:r>
            <a:r>
              <a:rPr lang="tr-TR" sz="1600" dirty="0">
                <a:latin typeface="Arial"/>
                <a:cs typeface="Arial"/>
              </a:rPr>
              <a:t> </a:t>
            </a:r>
            <a:r>
              <a:rPr lang="tr-TR" sz="1600" spc="-5" dirty="0">
                <a:latin typeface="Arial"/>
                <a:cs typeface="Arial"/>
              </a:rPr>
              <a:t>devrinin yüksek</a:t>
            </a:r>
            <a:r>
              <a:rPr lang="tr-TR" sz="1600" spc="-90" dirty="0">
                <a:latin typeface="Arial"/>
                <a:cs typeface="Arial"/>
              </a:rPr>
              <a:t> </a:t>
            </a:r>
            <a:r>
              <a:rPr lang="tr-TR" sz="1600" dirty="0">
                <a:latin typeface="Arial"/>
                <a:cs typeface="Arial"/>
              </a:rPr>
              <a:t>olması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971800" y="114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4704567" y="3429000"/>
            <a:ext cx="3886200" cy="2895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115838" y="4114800"/>
            <a:ext cx="312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  <a:latin typeface="Arial"/>
                <a:cs typeface="Arial"/>
              </a:rPr>
              <a:t>Araca Bağlı</a:t>
            </a:r>
            <a:r>
              <a:rPr lang="tr-TR" sz="20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Arial"/>
                <a:cs typeface="Arial"/>
              </a:rPr>
              <a:t>Sebepler</a:t>
            </a:r>
            <a:r>
              <a:rPr lang="tr-TR"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50000"/>
              </a:lnSpc>
              <a:spcBef>
                <a:spcPts val="10"/>
              </a:spcBef>
              <a:tabLst>
                <a:tab pos="299085" algn="l"/>
                <a:tab pos="299720" algn="l"/>
              </a:tabLst>
            </a:pPr>
            <a:r>
              <a:rPr lang="tr-TR" spc="-5" dirty="0">
                <a:latin typeface="Arial"/>
                <a:cs typeface="Arial"/>
              </a:rPr>
              <a:t>Fren ayarlarının sıkı</a:t>
            </a:r>
            <a:r>
              <a:rPr lang="tr-TR" spc="-85" dirty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olması</a:t>
            </a:r>
          </a:p>
          <a:p>
            <a:pPr marL="12700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lang="tr-TR" spc="-5" dirty="0">
                <a:latin typeface="Arial"/>
                <a:cs typeface="Arial"/>
              </a:rPr>
              <a:t>Debriyaj</a:t>
            </a:r>
            <a:r>
              <a:rPr lang="tr-TR" spc="-55" dirty="0">
                <a:latin typeface="Arial"/>
                <a:cs typeface="Arial"/>
              </a:rPr>
              <a:t> </a:t>
            </a:r>
            <a:r>
              <a:rPr lang="tr-TR" spc="-5" dirty="0">
                <a:latin typeface="Arial"/>
                <a:cs typeface="Arial"/>
              </a:rPr>
              <a:t>kaçırması</a:t>
            </a:r>
            <a:endParaRPr lang="tr-TR" dirty="0">
              <a:latin typeface="Arial"/>
              <a:cs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64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667" y="609600"/>
            <a:ext cx="8101330" cy="161775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algn="ctr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sz="1400" b="1" spc="-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Aracın</a:t>
            </a:r>
            <a:r>
              <a:rPr sz="14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1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dı</a:t>
            </a:r>
            <a:r>
              <a:rPr lang="tr-TR" sz="1400" b="1" spc="-11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ş</a:t>
            </a:r>
            <a:r>
              <a:rPr sz="1400" b="1" spc="-11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kontrolünün</a:t>
            </a:r>
            <a:r>
              <a:rPr sz="1400" b="1" spc="-15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yapılması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algn="ctr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Koltuk 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ayna</a:t>
            </a:r>
            <a:r>
              <a:rPr sz="1400" b="1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ayarı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algn="ctr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Emniyet kemerinin takılması </a:t>
            </a:r>
            <a:r>
              <a:rPr sz="1400" b="1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14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ba</a:t>
            </a:r>
            <a:r>
              <a:rPr lang="tr-TR" sz="1400" b="1" spc="-11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ş</a:t>
            </a:r>
            <a:r>
              <a:rPr sz="14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destekleri</a:t>
            </a:r>
          </a:p>
          <a:p>
            <a:pPr marL="12700" algn="ctr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sz="14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Aracın</a:t>
            </a:r>
            <a:r>
              <a:rPr sz="14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çalı</a:t>
            </a:r>
            <a:r>
              <a:rPr lang="tr-TR" sz="14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ş</a:t>
            </a:r>
            <a:r>
              <a:rPr sz="1400" b="1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tırılması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algn="ctr">
              <a:lnSpc>
                <a:spcPct val="150000"/>
              </a:lnSpc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Araç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göstergelerinin</a:t>
            </a:r>
            <a:r>
              <a:rPr sz="14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kontrolü</a:t>
            </a:r>
          </a:p>
        </p:txBody>
      </p:sp>
      <p:sp>
        <p:nvSpPr>
          <p:cNvPr id="5" name="object 5"/>
          <p:cNvSpPr/>
          <p:nvPr/>
        </p:nvSpPr>
        <p:spPr>
          <a:xfrm>
            <a:off x="410667" y="2667000"/>
            <a:ext cx="8358251" cy="3684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680823"/>
            <a:ext cx="6781800" cy="5893015"/>
          </a:xfrm>
        </p:spPr>
      </p:pic>
      <p:sp>
        <p:nvSpPr>
          <p:cNvPr id="3" name="2 Oval"/>
          <p:cNvSpPr/>
          <p:nvPr/>
        </p:nvSpPr>
        <p:spPr>
          <a:xfrm>
            <a:off x="1143000" y="6096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650" y="1371601"/>
            <a:ext cx="7352749" cy="4425950"/>
          </a:xfrm>
        </p:spPr>
      </p:pic>
      <p:sp>
        <p:nvSpPr>
          <p:cNvPr id="3" name="2 Oval"/>
          <p:cNvSpPr/>
          <p:nvPr/>
        </p:nvSpPr>
        <p:spPr>
          <a:xfrm>
            <a:off x="4495800" y="5410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533401"/>
            <a:ext cx="6629400" cy="5797550"/>
          </a:xfrm>
        </p:spPr>
      </p:pic>
      <p:sp>
        <p:nvSpPr>
          <p:cNvPr id="3" name="2 Oval"/>
          <p:cNvSpPr/>
          <p:nvPr/>
        </p:nvSpPr>
        <p:spPr>
          <a:xfrm>
            <a:off x="4343400" y="5410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489" y="1371600"/>
            <a:ext cx="7576911" cy="4373563"/>
          </a:xfrm>
        </p:spPr>
      </p:pic>
      <p:sp>
        <p:nvSpPr>
          <p:cNvPr id="3" name="2 Oval"/>
          <p:cNvSpPr/>
          <p:nvPr/>
        </p:nvSpPr>
        <p:spPr>
          <a:xfrm>
            <a:off x="609600" y="44958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132462"/>
            <a:ext cx="7239000" cy="5188964"/>
          </a:xfrm>
        </p:spPr>
      </p:pic>
      <p:sp>
        <p:nvSpPr>
          <p:cNvPr id="5" name="4 Oval"/>
          <p:cNvSpPr/>
          <p:nvPr/>
        </p:nvSpPr>
        <p:spPr>
          <a:xfrm>
            <a:off x="4419600" y="5791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  <a:prstGeom prst="rect">
            <a:avLst/>
          </a:prstGeom>
        </p:spPr>
        <p:txBody>
          <a:bodyPr vert="horz" wrap="square" lIns="0" tIns="181736" rIns="0" bIns="0" rtlCol="0">
            <a:spAutoFit/>
          </a:bodyPr>
          <a:lstStyle/>
          <a:p>
            <a:pPr marL="105410">
              <a:lnSpc>
                <a:spcPct val="100000"/>
              </a:lnSpc>
            </a:pPr>
            <a:r>
              <a:rPr sz="2400" spc="-5" dirty="0">
                <a:solidFill>
                  <a:srgbClr val="2B4976"/>
                </a:solidFill>
              </a:rPr>
              <a:t>2- </a:t>
            </a:r>
            <a:r>
              <a:rPr sz="2400" spc="-5" dirty="0" err="1" smtClean="0">
                <a:solidFill>
                  <a:srgbClr val="2B4976"/>
                </a:solidFill>
              </a:rPr>
              <a:t>Soğutma</a:t>
            </a:r>
            <a:r>
              <a:rPr sz="2400" spc="-5" dirty="0" smtClean="0">
                <a:solidFill>
                  <a:srgbClr val="2B4976"/>
                </a:solidFill>
              </a:rPr>
              <a:t> </a:t>
            </a:r>
            <a:r>
              <a:rPr sz="2400" spc="-5" dirty="0">
                <a:solidFill>
                  <a:srgbClr val="2B4976"/>
                </a:solidFill>
              </a:rPr>
              <a:t>sistemlerine</a:t>
            </a:r>
            <a:r>
              <a:rPr sz="2400" spc="35" dirty="0">
                <a:solidFill>
                  <a:srgbClr val="2B4976"/>
                </a:solidFill>
              </a:rPr>
              <a:t> </a:t>
            </a:r>
            <a:r>
              <a:rPr sz="2400" spc="-5" dirty="0">
                <a:solidFill>
                  <a:srgbClr val="2B4976"/>
                </a:solidFill>
              </a:rPr>
              <a:t>göre</a:t>
            </a:r>
            <a:r>
              <a:rPr sz="2800" spc="-5" dirty="0">
                <a:solidFill>
                  <a:srgbClr val="2B4976"/>
                </a:solidFill>
              </a:rPr>
              <a:t>: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524000"/>
            <a:ext cx="4017010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00" spc="-25" dirty="0" err="1">
                <a:latin typeface="Verdana"/>
                <a:cs typeface="Verdana"/>
              </a:rPr>
              <a:t>Hava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 err="1" smtClean="0">
                <a:latin typeface="Verdana"/>
                <a:cs typeface="Verdana"/>
              </a:rPr>
              <a:t>soğutmalı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motorlar</a:t>
            </a:r>
            <a:endParaRPr sz="2400" dirty="0">
              <a:latin typeface="Verdana"/>
              <a:cs typeface="Verdana"/>
            </a:endParaRP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13995" algn="l"/>
              </a:tabLst>
            </a:pPr>
            <a:r>
              <a:rPr sz="2400" dirty="0">
                <a:latin typeface="Verdana"/>
                <a:cs typeface="Verdana"/>
              </a:rPr>
              <a:t>Su </a:t>
            </a:r>
            <a:r>
              <a:rPr sz="2400" spc="-5" dirty="0" err="1" smtClean="0">
                <a:latin typeface="Verdana"/>
                <a:cs typeface="Verdana"/>
              </a:rPr>
              <a:t>soğutmalı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motorlar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3126" y="2524125"/>
            <a:ext cx="1642999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7616" y="5404205"/>
            <a:ext cx="199072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err="1">
                <a:latin typeface="Tahoma"/>
                <a:cs typeface="Tahoma"/>
              </a:rPr>
              <a:t>Hava</a:t>
            </a:r>
            <a:r>
              <a:rPr sz="1600" spc="-15">
                <a:latin typeface="Tahoma"/>
                <a:cs typeface="Tahoma"/>
              </a:rPr>
              <a:t> </a:t>
            </a:r>
            <a:r>
              <a:rPr sz="1600" spc="-5" smtClean="0">
                <a:latin typeface="Tahoma"/>
                <a:cs typeface="Tahoma"/>
              </a:rPr>
              <a:t>soğutmalı</a:t>
            </a:r>
            <a:r>
              <a:rPr sz="1600" spc="-70" smtClean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motor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6130" y="5403189"/>
            <a:ext cx="199199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>
                <a:latin typeface="Tahoma"/>
                <a:cs typeface="Tahoma"/>
              </a:rPr>
              <a:t>Su </a:t>
            </a:r>
            <a:r>
              <a:rPr sz="1800" smtClean="0">
                <a:latin typeface="Tahoma"/>
                <a:cs typeface="Tahoma"/>
              </a:rPr>
              <a:t>soğutmalı</a:t>
            </a:r>
            <a:r>
              <a:rPr sz="1800" spc="-114" smtClean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motor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903" y="2170328"/>
            <a:ext cx="3441807" cy="307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28234"/>
            <a:ext cx="7391400" cy="5007429"/>
          </a:xfrm>
        </p:spPr>
      </p:pic>
      <p:sp>
        <p:nvSpPr>
          <p:cNvPr id="3" name="2 Oval"/>
          <p:cNvSpPr/>
          <p:nvPr/>
        </p:nvSpPr>
        <p:spPr>
          <a:xfrm>
            <a:off x="990600" y="4800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5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5490" y="609600"/>
            <a:ext cx="6784510" cy="5735638"/>
          </a:xfrm>
        </p:spPr>
      </p:pic>
      <p:sp>
        <p:nvSpPr>
          <p:cNvPr id="3" name="2 Oval"/>
          <p:cNvSpPr/>
          <p:nvPr/>
        </p:nvSpPr>
        <p:spPr>
          <a:xfrm>
            <a:off x="4343400" y="5943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2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820913"/>
            <a:ext cx="6629400" cy="5419550"/>
          </a:xfrm>
        </p:spPr>
      </p:pic>
      <p:sp>
        <p:nvSpPr>
          <p:cNvPr id="5" name="4 Oval"/>
          <p:cNvSpPr/>
          <p:nvPr/>
        </p:nvSpPr>
        <p:spPr>
          <a:xfrm>
            <a:off x="1524000" y="5562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1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315200" cy="5430838"/>
          </a:xfrm>
        </p:spPr>
      </p:pic>
      <p:sp>
        <p:nvSpPr>
          <p:cNvPr id="3" name="2 Oval"/>
          <p:cNvSpPr/>
          <p:nvPr/>
        </p:nvSpPr>
        <p:spPr>
          <a:xfrm>
            <a:off x="1295400" y="5334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162800" cy="4129881"/>
          </a:xfrm>
        </p:spPr>
      </p:pic>
      <p:sp>
        <p:nvSpPr>
          <p:cNvPr id="3" name="2 Oval"/>
          <p:cNvSpPr/>
          <p:nvPr/>
        </p:nvSpPr>
        <p:spPr>
          <a:xfrm>
            <a:off x="914400" y="4343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6781800" cy="4139406"/>
          </a:xfrm>
        </p:spPr>
      </p:pic>
      <p:sp>
        <p:nvSpPr>
          <p:cNvPr id="3" name="2 Oval"/>
          <p:cNvSpPr/>
          <p:nvPr/>
        </p:nvSpPr>
        <p:spPr>
          <a:xfrm>
            <a:off x="1143000" y="2514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6705600" cy="4603773"/>
          </a:xfrm>
        </p:spPr>
      </p:pic>
      <p:sp>
        <p:nvSpPr>
          <p:cNvPr id="3" name="2 Oval"/>
          <p:cNvSpPr/>
          <p:nvPr/>
        </p:nvSpPr>
        <p:spPr>
          <a:xfrm>
            <a:off x="1143000" y="4343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5783245" cy="3562350"/>
          </a:xfrm>
        </p:spPr>
      </p:pic>
      <p:sp>
        <p:nvSpPr>
          <p:cNvPr id="3" name="2 Oval"/>
          <p:cNvSpPr/>
          <p:nvPr/>
        </p:nvSpPr>
        <p:spPr>
          <a:xfrm>
            <a:off x="914400" y="4419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6063198" cy="3438525"/>
          </a:xfrm>
        </p:spPr>
      </p:pic>
      <p:sp>
        <p:nvSpPr>
          <p:cNvPr id="3" name="2 Oval"/>
          <p:cNvSpPr/>
          <p:nvPr/>
        </p:nvSpPr>
        <p:spPr>
          <a:xfrm>
            <a:off x="4114800" y="48768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93277"/>
            <a:ext cx="6324600" cy="3892061"/>
          </a:xfrm>
        </p:spPr>
      </p:pic>
      <p:sp>
        <p:nvSpPr>
          <p:cNvPr id="3" name="2 Oval"/>
          <p:cNvSpPr/>
          <p:nvPr/>
        </p:nvSpPr>
        <p:spPr>
          <a:xfrm>
            <a:off x="1828800" y="4191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619535"/>
            <a:ext cx="8229600" cy="486799"/>
          </a:xfrm>
          <a:prstGeom prst="rect">
            <a:avLst/>
          </a:prstGeom>
        </p:spPr>
        <p:txBody>
          <a:bodyPr vert="horz" wrap="square" lIns="0" tIns="55371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2800" dirty="0">
                <a:solidFill>
                  <a:srgbClr val="2B4976"/>
                </a:solidFill>
              </a:rPr>
              <a:t>3-Yakıtlarına </a:t>
            </a:r>
            <a:r>
              <a:rPr lang="tr-TR" sz="2800" dirty="0" smtClean="0">
                <a:solidFill>
                  <a:srgbClr val="2B4976"/>
                </a:solidFill>
              </a:rPr>
              <a:t>göre</a:t>
            </a:r>
            <a:r>
              <a:rPr sz="2800" spc="-60" dirty="0" smtClean="0">
                <a:solidFill>
                  <a:srgbClr val="2B4976"/>
                </a:solidFill>
              </a:rPr>
              <a:t> </a:t>
            </a:r>
            <a:r>
              <a:rPr sz="2800" dirty="0">
                <a:solidFill>
                  <a:srgbClr val="2B4976"/>
                </a:solidFill>
              </a:rPr>
              <a:t>Motorlar</a:t>
            </a:r>
            <a:r>
              <a:rPr sz="2000" dirty="0">
                <a:solidFill>
                  <a:srgbClr val="2B4976"/>
                </a:solidFill>
              </a:rPr>
              <a:t>:</a:t>
            </a:r>
            <a:endParaRPr sz="2000" dirty="0"/>
          </a:p>
        </p:txBody>
      </p:sp>
      <p:sp>
        <p:nvSpPr>
          <p:cNvPr id="5" name="object 5"/>
          <p:cNvSpPr txBox="1"/>
          <p:nvPr/>
        </p:nvSpPr>
        <p:spPr>
          <a:xfrm>
            <a:off x="523359" y="1600200"/>
            <a:ext cx="8183880" cy="2746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 indent="-9588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Verdana"/>
              <a:buChar char="-"/>
              <a:tabLst>
                <a:tab pos="109220" algn="l"/>
              </a:tabLst>
            </a:pPr>
            <a:r>
              <a:rPr sz="2000" b="1" spc="-5" dirty="0" err="1" smtClean="0">
                <a:solidFill>
                  <a:srgbClr val="FF0000"/>
                </a:solidFill>
                <a:latin typeface="Verdana"/>
                <a:cs typeface="Verdana"/>
              </a:rPr>
              <a:t>Benzinli</a:t>
            </a:r>
            <a:r>
              <a:rPr sz="2000" b="1" spc="22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Motor</a:t>
            </a:r>
            <a:r>
              <a:rPr sz="2000" b="1" spc="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: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Yakıtı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Benzindir.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Bu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araçlara</a:t>
            </a:r>
            <a:r>
              <a:rPr sz="2000" spc="2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yakıt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spc="-5" dirty="0" err="1">
                <a:latin typeface="Verdana"/>
                <a:cs typeface="Verdana"/>
              </a:rPr>
              <a:t>ekonomisi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spc="-5" dirty="0" err="1" smtClean="0">
                <a:latin typeface="Verdana"/>
                <a:cs typeface="Verdana"/>
              </a:rPr>
              <a:t>sağlamak</a:t>
            </a:r>
            <a:r>
              <a:rPr sz="2000" spc="229" dirty="0" smtClean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amacıyla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gaz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sistemi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</a:t>
            </a:r>
            <a:r>
              <a:rPr sz="2000" spc="-5" dirty="0" smtClean="0">
                <a:latin typeface="Verdana"/>
                <a:cs typeface="Verdana"/>
              </a:rPr>
              <a:t>LP</a:t>
            </a:r>
            <a:r>
              <a:rPr lang="tr-TR" sz="2000" spc="-5" dirty="0" smtClean="0">
                <a:latin typeface="Verdana"/>
                <a:cs typeface="Verdana"/>
              </a:rPr>
              <a:t>G</a:t>
            </a:r>
            <a:r>
              <a:rPr sz="2000" spc="-5" dirty="0" smtClean="0">
                <a:latin typeface="Verdana"/>
                <a:cs typeface="Verdana"/>
              </a:rPr>
              <a:t>)</a:t>
            </a:r>
            <a:endParaRPr sz="2000" dirty="0">
              <a:latin typeface="Verdana"/>
              <a:cs typeface="Verdana"/>
            </a:endParaRPr>
          </a:p>
          <a:p>
            <a:pPr marL="108585">
              <a:lnSpc>
                <a:spcPct val="100000"/>
              </a:lnSpc>
            </a:pPr>
            <a:r>
              <a:rPr sz="2000" spc="-15" dirty="0" err="1">
                <a:latin typeface="Verdana"/>
                <a:cs typeface="Verdana"/>
              </a:rPr>
              <a:t>takılmaktadır</a:t>
            </a:r>
            <a:r>
              <a:rPr sz="2000" spc="-15" dirty="0" smtClean="0">
                <a:latin typeface="Verdana"/>
                <a:cs typeface="Verdana"/>
              </a:rPr>
              <a:t>.</a:t>
            </a:r>
            <a:endParaRPr lang="tr-TR" sz="2000" spc="-15" dirty="0" smtClean="0">
              <a:latin typeface="Verdana"/>
              <a:cs typeface="Verdana"/>
            </a:endParaRPr>
          </a:p>
          <a:p>
            <a:pPr marL="108585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  <a:p>
            <a:pPr marL="108585" marR="6985" indent="-9588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-"/>
              <a:tabLst>
                <a:tab pos="109220" algn="l"/>
              </a:tabLst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Dizel Motor : </a:t>
            </a:r>
            <a:r>
              <a:rPr sz="2000" spc="-15" dirty="0">
                <a:latin typeface="Verdana"/>
                <a:cs typeface="Verdana"/>
              </a:rPr>
              <a:t>Yakıtı </a:t>
            </a:r>
            <a:r>
              <a:rPr sz="2000" spc="-20" dirty="0">
                <a:latin typeface="Verdana"/>
                <a:cs typeface="Verdana"/>
              </a:rPr>
              <a:t>Motorindir. </a:t>
            </a:r>
            <a:r>
              <a:rPr sz="2000" spc="-5" dirty="0">
                <a:latin typeface="Verdana"/>
                <a:cs typeface="Verdana"/>
              </a:rPr>
              <a:t>Halk arasında Mazot </a:t>
            </a:r>
            <a:r>
              <a:rPr sz="2000" dirty="0">
                <a:latin typeface="Verdana"/>
                <a:cs typeface="Verdana"/>
              </a:rPr>
              <a:t>‘da </a:t>
            </a:r>
            <a:r>
              <a:rPr sz="2000" spc="-15" dirty="0">
                <a:latin typeface="Verdana"/>
                <a:cs typeface="Verdana"/>
              </a:rPr>
              <a:t>denilmektedir. </a:t>
            </a:r>
            <a:r>
              <a:rPr sz="2000" spc="-5" dirty="0">
                <a:latin typeface="Verdana"/>
                <a:cs typeface="Verdana"/>
              </a:rPr>
              <a:t>Dizel motor </a:t>
            </a:r>
            <a:r>
              <a:rPr sz="2000" dirty="0">
                <a:latin typeface="Verdana"/>
                <a:cs typeface="Verdana"/>
              </a:rPr>
              <a:t>, </a:t>
            </a:r>
            <a:r>
              <a:rPr sz="2000" spc="-5" dirty="0">
                <a:latin typeface="Verdana"/>
                <a:cs typeface="Verdana"/>
              </a:rPr>
              <a:t>benzinli motorlara  göre daha ekonomik </a:t>
            </a:r>
            <a:r>
              <a:rPr sz="2000" spc="-10" dirty="0">
                <a:latin typeface="Verdana"/>
                <a:cs typeface="Verdana"/>
              </a:rPr>
              <a:t>ve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tasarrufludur.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5334000" cy="3385766"/>
          </a:xfrm>
        </p:spPr>
      </p:pic>
      <p:sp>
        <p:nvSpPr>
          <p:cNvPr id="3" name="2 Oval"/>
          <p:cNvSpPr/>
          <p:nvPr/>
        </p:nvSpPr>
        <p:spPr>
          <a:xfrm>
            <a:off x="1524000" y="4724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7103" y="1219200"/>
            <a:ext cx="7111497" cy="4648200"/>
          </a:xfrm>
        </p:spPr>
      </p:pic>
      <p:sp>
        <p:nvSpPr>
          <p:cNvPr id="3" name="2 Oval"/>
          <p:cNvSpPr/>
          <p:nvPr/>
        </p:nvSpPr>
        <p:spPr>
          <a:xfrm>
            <a:off x="1447800" y="5181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images (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7271386" cy="3029744"/>
          </a:xfrm>
        </p:spPr>
      </p:pic>
      <p:sp>
        <p:nvSpPr>
          <p:cNvPr id="3" name="2 Oval"/>
          <p:cNvSpPr/>
          <p:nvPr/>
        </p:nvSpPr>
        <p:spPr>
          <a:xfrm>
            <a:off x="1447800" y="3429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02690"/>
            <a:ext cx="5029200" cy="4560376"/>
          </a:xfrm>
        </p:spPr>
      </p:pic>
      <p:sp>
        <p:nvSpPr>
          <p:cNvPr id="3" name="2 Oval"/>
          <p:cNvSpPr/>
          <p:nvPr/>
        </p:nvSpPr>
        <p:spPr>
          <a:xfrm>
            <a:off x="1905000" y="5105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6705600" cy="3287907"/>
          </a:xfrm>
        </p:spPr>
      </p:pic>
      <p:sp>
        <p:nvSpPr>
          <p:cNvPr id="3" name="2 Oval"/>
          <p:cNvSpPr/>
          <p:nvPr/>
        </p:nvSpPr>
        <p:spPr>
          <a:xfrm>
            <a:off x="1828800" y="4343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7924800" cy="4648200"/>
          </a:xfrm>
        </p:spPr>
      </p:pic>
      <p:sp>
        <p:nvSpPr>
          <p:cNvPr id="3" name="2 Oval"/>
          <p:cNvSpPr/>
          <p:nvPr/>
        </p:nvSpPr>
        <p:spPr>
          <a:xfrm>
            <a:off x="1295400" y="3962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7391400" cy="4495800"/>
          </a:xfrm>
        </p:spPr>
      </p:pic>
      <p:sp>
        <p:nvSpPr>
          <p:cNvPr id="3" name="2 Oval"/>
          <p:cNvSpPr/>
          <p:nvPr/>
        </p:nvSpPr>
        <p:spPr>
          <a:xfrm>
            <a:off x="1143000" y="3886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321" y="1219200"/>
            <a:ext cx="8853279" cy="4676340"/>
          </a:xfrm>
        </p:spPr>
      </p:pic>
      <p:sp>
        <p:nvSpPr>
          <p:cNvPr id="3" name="2 Oval"/>
          <p:cNvSpPr/>
          <p:nvPr/>
        </p:nvSpPr>
        <p:spPr>
          <a:xfrm>
            <a:off x="1447800" y="5105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7037917" cy="3810000"/>
          </a:xfrm>
        </p:spPr>
      </p:pic>
      <p:sp>
        <p:nvSpPr>
          <p:cNvPr id="3" name="2 Oval"/>
          <p:cNvSpPr/>
          <p:nvPr/>
        </p:nvSpPr>
        <p:spPr>
          <a:xfrm>
            <a:off x="1524000" y="4038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382000" cy="4713514"/>
          </a:xfrm>
        </p:spPr>
      </p:pic>
      <p:sp>
        <p:nvSpPr>
          <p:cNvPr id="3" name="2 Oval"/>
          <p:cNvSpPr/>
          <p:nvPr/>
        </p:nvSpPr>
        <p:spPr>
          <a:xfrm>
            <a:off x="1219200" y="29718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05624"/>
            <a:ext cx="8229600" cy="481028"/>
          </a:xfrm>
          <a:prstGeom prst="rect">
            <a:avLst/>
          </a:prstGeom>
        </p:spPr>
        <p:txBody>
          <a:bodyPr vert="horz" wrap="square" lIns="0" tIns="110616" rIns="0" bIns="0" rtlCol="0">
            <a:spAutoFit/>
          </a:bodyPr>
          <a:lstStyle/>
          <a:p>
            <a:pPr marL="177165">
              <a:lnSpc>
                <a:spcPct val="100000"/>
              </a:lnSpc>
            </a:pPr>
            <a:r>
              <a:rPr sz="2400" spc="-5" dirty="0">
                <a:solidFill>
                  <a:srgbClr val="2B4976"/>
                </a:solidFill>
              </a:rPr>
              <a:t>4-Zamanlarına </a:t>
            </a:r>
            <a:r>
              <a:rPr lang="tr-TR" sz="2400" spc="-5" dirty="0" smtClean="0">
                <a:solidFill>
                  <a:srgbClr val="2B4976"/>
                </a:solidFill>
              </a:rPr>
              <a:t>göre</a:t>
            </a:r>
            <a:r>
              <a:rPr sz="2400" spc="5" dirty="0" smtClean="0">
                <a:solidFill>
                  <a:srgbClr val="2B4976"/>
                </a:solidFill>
              </a:rPr>
              <a:t> </a:t>
            </a:r>
            <a:r>
              <a:rPr sz="2400" spc="-5" dirty="0">
                <a:solidFill>
                  <a:srgbClr val="2B4976"/>
                </a:solidFill>
              </a:rPr>
              <a:t>Motorlar: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017828" y="1102486"/>
            <a:ext cx="1818639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buChar char="•"/>
              <a:tabLst>
                <a:tab pos="320675" algn="l"/>
              </a:tabLst>
            </a:pPr>
            <a:r>
              <a:rPr sz="2400" dirty="0">
                <a:latin typeface="Verdana"/>
                <a:cs typeface="Verdana"/>
              </a:rPr>
              <a:t>2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zamanlı</a:t>
            </a:r>
            <a:endParaRPr sz="2400">
              <a:latin typeface="Verdana"/>
              <a:cs typeface="Verdana"/>
            </a:endParaRPr>
          </a:p>
          <a:p>
            <a:pPr marL="320040" indent="-307340">
              <a:lnSpc>
                <a:spcPct val="100000"/>
              </a:lnSpc>
              <a:spcBef>
                <a:spcPts val="1739"/>
              </a:spcBef>
              <a:buChar char="•"/>
              <a:tabLst>
                <a:tab pos="320675" algn="l"/>
              </a:tabLst>
            </a:pPr>
            <a:r>
              <a:rPr sz="2400" dirty="0">
                <a:latin typeface="Verdana"/>
                <a:cs typeface="Verdana"/>
              </a:rPr>
              <a:t>4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zamanlı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994" y="5832043"/>
            <a:ext cx="242570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Motosiklet</a:t>
            </a:r>
            <a:r>
              <a:rPr sz="2400" spc="-1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Motoru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775" y="5832043"/>
            <a:ext cx="165925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Tahoma"/>
                <a:cs typeface="Tahoma"/>
              </a:rPr>
              <a:t>Araç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Motoru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5875" y="2500376"/>
            <a:ext cx="1643126" cy="306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571686"/>
            <a:ext cx="4808474" cy="3056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4875" y="5357812"/>
            <a:ext cx="3429000" cy="400050"/>
          </a:xfrm>
          <a:custGeom>
            <a:avLst/>
            <a:gdLst/>
            <a:ahLst/>
            <a:cxnLst/>
            <a:rect l="l" t="t" r="r" b="b"/>
            <a:pathLst>
              <a:path w="3429000" h="400050">
                <a:moveTo>
                  <a:pt x="0" y="400050"/>
                </a:moveTo>
                <a:lnTo>
                  <a:pt x="3429000" y="400050"/>
                </a:lnTo>
                <a:lnTo>
                  <a:pt x="3429000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78958" y="5403697"/>
            <a:ext cx="210248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3300"/>
                </a:solidFill>
                <a:latin typeface="Tahoma"/>
                <a:cs typeface="Tahoma"/>
              </a:rPr>
              <a:t>4 zamanlı</a:t>
            </a:r>
            <a:r>
              <a:rPr sz="2000" b="1" spc="-114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3300"/>
                </a:solidFill>
                <a:latin typeface="Tahoma"/>
                <a:cs typeface="Tahoma"/>
              </a:rPr>
              <a:t>motor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7250" y="5357812"/>
            <a:ext cx="2500630" cy="396875"/>
          </a:xfrm>
          <a:custGeom>
            <a:avLst/>
            <a:gdLst/>
            <a:ahLst/>
            <a:cxnLst/>
            <a:rect l="l" t="t" r="r" b="b"/>
            <a:pathLst>
              <a:path w="2500629" h="396875">
                <a:moveTo>
                  <a:pt x="0" y="396875"/>
                </a:moveTo>
                <a:lnTo>
                  <a:pt x="2500376" y="396875"/>
                </a:lnTo>
                <a:lnTo>
                  <a:pt x="2500376" y="0"/>
                </a:lnTo>
                <a:lnTo>
                  <a:pt x="0" y="0"/>
                </a:lnTo>
                <a:lnTo>
                  <a:pt x="0" y="396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9047" y="5403697"/>
            <a:ext cx="217678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1310" algn="l"/>
              </a:tabLst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2	zamanlı</a:t>
            </a:r>
            <a:r>
              <a:rPr sz="2000" b="1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motor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807" y="1600200"/>
            <a:ext cx="6541793" cy="3617481"/>
          </a:xfrm>
        </p:spPr>
      </p:pic>
      <p:sp>
        <p:nvSpPr>
          <p:cNvPr id="3" name="2 Oval"/>
          <p:cNvSpPr/>
          <p:nvPr/>
        </p:nvSpPr>
        <p:spPr>
          <a:xfrm>
            <a:off x="914400" y="4800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7586913" cy="4648200"/>
          </a:xfrm>
        </p:spPr>
      </p:pic>
      <p:sp>
        <p:nvSpPr>
          <p:cNvPr id="3" name="2 Oval"/>
          <p:cNvSpPr/>
          <p:nvPr/>
        </p:nvSpPr>
        <p:spPr>
          <a:xfrm>
            <a:off x="1371600" y="4343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9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391400" cy="4534694"/>
          </a:xfrm>
        </p:spPr>
      </p:pic>
      <p:sp>
        <p:nvSpPr>
          <p:cNvPr id="3" name="2 Oval"/>
          <p:cNvSpPr/>
          <p:nvPr/>
        </p:nvSpPr>
        <p:spPr>
          <a:xfrm>
            <a:off x="1219200" y="4343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0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916057" cy="3963194"/>
          </a:xfrm>
        </p:spPr>
      </p:pic>
      <p:sp>
        <p:nvSpPr>
          <p:cNvPr id="3" name="2 Oval"/>
          <p:cNvSpPr/>
          <p:nvPr/>
        </p:nvSpPr>
        <p:spPr>
          <a:xfrm>
            <a:off x="1600200" y="33528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315200" cy="4638675"/>
          </a:xfrm>
        </p:spPr>
      </p:pic>
      <p:sp>
        <p:nvSpPr>
          <p:cNvPr id="3" name="2 Oval"/>
          <p:cNvSpPr/>
          <p:nvPr/>
        </p:nvSpPr>
        <p:spPr>
          <a:xfrm>
            <a:off x="2057400" y="3810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315200" cy="4953000"/>
          </a:xfrm>
        </p:spPr>
      </p:pic>
      <p:sp>
        <p:nvSpPr>
          <p:cNvPr id="3" name="2 Oval"/>
          <p:cNvSpPr/>
          <p:nvPr/>
        </p:nvSpPr>
        <p:spPr>
          <a:xfrm>
            <a:off x="1447800" y="4953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9" y="1295400"/>
            <a:ext cx="7334881" cy="4343400"/>
          </a:xfrm>
        </p:spPr>
      </p:pic>
      <p:sp>
        <p:nvSpPr>
          <p:cNvPr id="3" name="2 Oval"/>
          <p:cNvSpPr/>
          <p:nvPr/>
        </p:nvSpPr>
        <p:spPr>
          <a:xfrm>
            <a:off x="1219200" y="4572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3 İçerik Yer Tutucusu" descr="images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7467600" cy="4953000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1295400" y="4648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924800" cy="3476625"/>
          </a:xfrm>
        </p:spPr>
      </p:pic>
      <p:sp>
        <p:nvSpPr>
          <p:cNvPr id="3" name="2 Oval"/>
          <p:cNvSpPr/>
          <p:nvPr/>
        </p:nvSpPr>
        <p:spPr>
          <a:xfrm>
            <a:off x="5181600" y="37338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7162800" cy="4496844"/>
          </a:xfrm>
        </p:spPr>
      </p:pic>
      <p:sp>
        <p:nvSpPr>
          <p:cNvPr id="3" name="2 Oval"/>
          <p:cNvSpPr/>
          <p:nvPr/>
        </p:nvSpPr>
        <p:spPr>
          <a:xfrm>
            <a:off x="4495800" y="4800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490464"/>
            <a:ext cx="8077200" cy="857542"/>
          </a:xfrm>
          <a:prstGeom prst="rect">
            <a:avLst/>
          </a:prstGeom>
        </p:spPr>
        <p:txBody>
          <a:bodyPr vert="horz" wrap="square" lIns="0" tIns="110109" rIns="0" bIns="0" rtlCol="0">
            <a:spAutoFit/>
          </a:bodyPr>
          <a:lstStyle/>
          <a:p>
            <a:pPr marL="248285">
              <a:lnSpc>
                <a:spcPct val="100000"/>
              </a:lnSpc>
            </a:pPr>
            <a:r>
              <a:rPr sz="2800" dirty="0">
                <a:solidFill>
                  <a:srgbClr val="1D304E"/>
                </a:solidFill>
              </a:rPr>
              <a:t>4- </a:t>
            </a:r>
            <a:r>
              <a:rPr sz="2400" dirty="0">
                <a:solidFill>
                  <a:srgbClr val="1D304E"/>
                </a:solidFill>
              </a:rPr>
              <a:t>Yapım </a:t>
            </a:r>
            <a:r>
              <a:rPr sz="2400" spc="-5" dirty="0">
                <a:solidFill>
                  <a:srgbClr val="1D304E"/>
                </a:solidFill>
              </a:rPr>
              <a:t>özelliklerine </a:t>
            </a:r>
            <a:r>
              <a:rPr sz="2400" dirty="0">
                <a:solidFill>
                  <a:srgbClr val="1D304E"/>
                </a:solidFill>
              </a:rPr>
              <a:t>göre</a:t>
            </a:r>
            <a:r>
              <a:rPr sz="2400" spc="60" dirty="0">
                <a:solidFill>
                  <a:srgbClr val="1D304E"/>
                </a:solidFill>
              </a:rPr>
              <a:t> </a:t>
            </a:r>
            <a:r>
              <a:rPr sz="2400" spc="-5" dirty="0">
                <a:solidFill>
                  <a:srgbClr val="1D304E"/>
                </a:solidFill>
              </a:rPr>
              <a:t>motorlar:</a:t>
            </a:r>
            <a:endParaRPr sz="2400" dirty="0"/>
          </a:p>
          <a:p>
            <a:pPr marL="818515">
              <a:lnSpc>
                <a:spcPct val="100000"/>
              </a:lnSpc>
              <a:spcBef>
                <a:spcPts val="300"/>
              </a:spcBef>
            </a:pPr>
            <a:r>
              <a:rPr sz="1600" b="0" spc="-5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sz="1800" spc="-5" dirty="0">
                <a:solidFill>
                  <a:srgbClr val="C00000"/>
                </a:solidFill>
              </a:rPr>
              <a:t>Sıra Tip</a:t>
            </a:r>
            <a:r>
              <a:rPr sz="1800" b="0" spc="-5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1600" b="0" spc="-5" dirty="0">
                <a:solidFill>
                  <a:srgbClr val="1D304E"/>
                </a:solidFill>
                <a:latin typeface="Verdana"/>
                <a:cs typeface="Verdana"/>
              </a:rPr>
              <a:t>, V Tipi, Boksör Tipi, Yıldız </a:t>
            </a:r>
            <a:r>
              <a:rPr sz="1600" b="0" spc="-10" dirty="0">
                <a:solidFill>
                  <a:srgbClr val="1D304E"/>
                </a:solidFill>
                <a:latin typeface="Verdana"/>
                <a:cs typeface="Verdana"/>
              </a:rPr>
              <a:t>Tipi</a:t>
            </a:r>
            <a:r>
              <a:rPr sz="1600" b="0" spc="-10" dirty="0">
                <a:solidFill>
                  <a:srgbClr val="000000"/>
                </a:solidFill>
                <a:latin typeface="Verdana"/>
                <a:cs typeface="Verdana"/>
              </a:rPr>
              <a:t>) olarak</a:t>
            </a:r>
            <a:r>
              <a:rPr sz="1600" b="0" spc="2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b="0" spc="-20" dirty="0">
                <a:solidFill>
                  <a:srgbClr val="000000"/>
                </a:solidFill>
                <a:latin typeface="Verdana"/>
                <a:cs typeface="Verdana"/>
              </a:rPr>
              <a:t>sınıflandırılır.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24000"/>
            <a:ext cx="3048000" cy="2286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360931"/>
            <a:ext cx="3048000" cy="2286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195" y="3837709"/>
            <a:ext cx="3048000" cy="2286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364" y="3837709"/>
            <a:ext cx="2320636" cy="232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8212914" cy="3057525"/>
          </a:xfrm>
        </p:spPr>
      </p:pic>
      <p:sp>
        <p:nvSpPr>
          <p:cNvPr id="3" name="2 Oval"/>
          <p:cNvSpPr/>
          <p:nvPr/>
        </p:nvSpPr>
        <p:spPr>
          <a:xfrm>
            <a:off x="1143000" y="4648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19300"/>
            <a:ext cx="6096000" cy="3352800"/>
          </a:xfrm>
        </p:spPr>
      </p:pic>
      <p:sp>
        <p:nvSpPr>
          <p:cNvPr id="3" name="2 Oval"/>
          <p:cNvSpPr/>
          <p:nvPr/>
        </p:nvSpPr>
        <p:spPr>
          <a:xfrm>
            <a:off x="1447800" y="4038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172200" cy="4038600"/>
          </a:xfrm>
        </p:spPr>
      </p:pic>
      <p:sp>
        <p:nvSpPr>
          <p:cNvPr id="3" name="2 Oval"/>
          <p:cNvSpPr/>
          <p:nvPr/>
        </p:nvSpPr>
        <p:spPr>
          <a:xfrm>
            <a:off x="4572000" y="4267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045093" cy="4257675"/>
          </a:xfrm>
        </p:spPr>
      </p:pic>
      <p:sp>
        <p:nvSpPr>
          <p:cNvPr id="3" name="2 Oval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7988386" cy="3467100"/>
          </a:xfrm>
        </p:spPr>
      </p:pic>
      <p:sp>
        <p:nvSpPr>
          <p:cNvPr id="3" name="2 Oval"/>
          <p:cNvSpPr/>
          <p:nvPr/>
        </p:nvSpPr>
        <p:spPr>
          <a:xfrm>
            <a:off x="1295400" y="3429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7627793" cy="2628900"/>
          </a:xfrm>
        </p:spPr>
      </p:pic>
      <p:sp>
        <p:nvSpPr>
          <p:cNvPr id="3" name="2 Oval"/>
          <p:cNvSpPr/>
          <p:nvPr/>
        </p:nvSpPr>
        <p:spPr>
          <a:xfrm>
            <a:off x="1143000" y="4191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7384473" cy="2160351"/>
          </a:xfrm>
        </p:spPr>
      </p:pic>
      <p:sp>
        <p:nvSpPr>
          <p:cNvPr id="3" name="2 Oval"/>
          <p:cNvSpPr/>
          <p:nvPr/>
        </p:nvSpPr>
        <p:spPr>
          <a:xfrm>
            <a:off x="1143000" y="4267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315200" cy="4114800"/>
          </a:xfrm>
        </p:spPr>
      </p:pic>
      <p:sp>
        <p:nvSpPr>
          <p:cNvPr id="3" name="2 Oval"/>
          <p:cNvSpPr/>
          <p:nvPr/>
        </p:nvSpPr>
        <p:spPr>
          <a:xfrm>
            <a:off x="1447800" y="3429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315200" cy="4429125"/>
          </a:xfrm>
        </p:spPr>
      </p:pic>
      <p:sp>
        <p:nvSpPr>
          <p:cNvPr id="3" name="2 Oval"/>
          <p:cNvSpPr/>
          <p:nvPr/>
        </p:nvSpPr>
        <p:spPr>
          <a:xfrm>
            <a:off x="1447800" y="3124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9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88848"/>
            <a:ext cx="6096000" cy="3968978"/>
          </a:xfrm>
        </p:spPr>
      </p:pic>
      <p:sp>
        <p:nvSpPr>
          <p:cNvPr id="3" name="2 Oval"/>
          <p:cNvSpPr/>
          <p:nvPr/>
        </p:nvSpPr>
        <p:spPr>
          <a:xfrm>
            <a:off x="685800" y="3962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914400"/>
            <a:ext cx="8322309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400" dirty="0" smtClean="0"/>
              <a:t>MOTORUN ÇALIŞMA PRENSİBİ</a:t>
            </a:r>
            <a:endParaRPr sz="24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407" y="1695055"/>
            <a:ext cx="6961186" cy="346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20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6087" y="3692525"/>
            <a:ext cx="3171825" cy="1438275"/>
          </a:xfrm>
        </p:spPr>
      </p:pic>
      <p:pic>
        <p:nvPicPr>
          <p:cNvPr id="5" name="4 Resim" descr="img_5634aaf46e1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7239000" cy="4667250"/>
          </a:xfrm>
          <a:prstGeom prst="rect">
            <a:avLst/>
          </a:prstGeom>
        </p:spPr>
      </p:pic>
      <p:sp>
        <p:nvSpPr>
          <p:cNvPr id="6" name="5 Oval"/>
          <p:cNvSpPr/>
          <p:nvPr/>
        </p:nvSpPr>
        <p:spPr>
          <a:xfrm>
            <a:off x="4724400" y="5334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89692"/>
            <a:ext cx="5791200" cy="4674260"/>
          </a:xfrm>
        </p:spPr>
      </p:pic>
      <p:sp>
        <p:nvSpPr>
          <p:cNvPr id="3" name="2 Oval"/>
          <p:cNvSpPr/>
          <p:nvPr/>
        </p:nvSpPr>
        <p:spPr>
          <a:xfrm>
            <a:off x="1371600" y="52578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5614571" cy="3486944"/>
          </a:xfrm>
        </p:spPr>
      </p:pic>
      <p:sp>
        <p:nvSpPr>
          <p:cNvPr id="3" name="2 Oval"/>
          <p:cNvSpPr/>
          <p:nvPr/>
        </p:nvSpPr>
        <p:spPr>
          <a:xfrm>
            <a:off x="1447800" y="3581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6781800" cy="4343400"/>
          </a:xfrm>
        </p:spPr>
      </p:pic>
      <p:sp>
        <p:nvSpPr>
          <p:cNvPr id="3" name="2 Oval"/>
          <p:cNvSpPr/>
          <p:nvPr/>
        </p:nvSpPr>
        <p:spPr>
          <a:xfrm>
            <a:off x="1066800" y="49530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315200" cy="4114799"/>
          </a:xfrm>
        </p:spPr>
      </p:pic>
      <p:sp>
        <p:nvSpPr>
          <p:cNvPr id="3" name="2 Oval"/>
          <p:cNvSpPr/>
          <p:nvPr/>
        </p:nvSpPr>
        <p:spPr>
          <a:xfrm>
            <a:off x="838200" y="4343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399" y="1600200"/>
            <a:ext cx="8048465" cy="4190999"/>
          </a:xfrm>
        </p:spPr>
      </p:pic>
      <p:sp>
        <p:nvSpPr>
          <p:cNvPr id="3" name="2 Oval"/>
          <p:cNvSpPr/>
          <p:nvPr/>
        </p:nvSpPr>
        <p:spPr>
          <a:xfrm>
            <a:off x="4876800" y="50292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6096000" cy="4108659"/>
          </a:xfrm>
        </p:spPr>
      </p:pic>
      <p:sp>
        <p:nvSpPr>
          <p:cNvPr id="3" name="2 Oval"/>
          <p:cNvSpPr/>
          <p:nvPr/>
        </p:nvSpPr>
        <p:spPr>
          <a:xfrm>
            <a:off x="4876800" y="3200400"/>
            <a:ext cx="4572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467</TotalTime>
  <Words>2207</Words>
  <Application>Microsoft Office PowerPoint</Application>
  <PresentationFormat>Ekran Gösterisi (4:3)</PresentationFormat>
  <Paragraphs>326</Paragraphs>
  <Slides>96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96</vt:i4>
      </vt:variant>
    </vt:vector>
  </HeadingPairs>
  <TitlesOfParts>
    <vt:vector size="97" baseType="lpstr">
      <vt:lpstr>Şehir Hayatı</vt:lpstr>
      <vt:lpstr>Slayt 1</vt:lpstr>
      <vt:lpstr>Slayt 2</vt:lpstr>
      <vt:lpstr>Motorların Sınıflandırılması</vt:lpstr>
      <vt:lpstr>MOTORLARIN SINIFLANDIRILMASI</vt:lpstr>
      <vt:lpstr>2- Soğutma sistemlerine göre:</vt:lpstr>
      <vt:lpstr>3-Yakıtlarına göre Motorlar:</vt:lpstr>
      <vt:lpstr>4-Zamanlarına göre Motorlar:</vt:lpstr>
      <vt:lpstr>4- Yapım özelliklerine göre motorlar: (Sıra Tipi, V Tipi, Boksör Tipi, Yıldız Tipi) olarak sınıflandırılır.</vt:lpstr>
      <vt:lpstr>MOTORUN ÇALIŞMA PRENSİBİ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HARARET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  <vt:lpstr>Slayt 96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VE ARAÇ TEKNİĞİ</dc:title>
  <dc:subject>MOTOR DERS NOTLARI</dc:subject>
  <dc:creator>Oktay TAŞCI</dc:creator>
  <cp:lastModifiedBy>Casper</cp:lastModifiedBy>
  <cp:revision>49</cp:revision>
  <dcterms:created xsi:type="dcterms:W3CDTF">2017-05-14T07:24:13Z</dcterms:created>
  <dcterms:modified xsi:type="dcterms:W3CDTF">2017-06-20T13:27:21Z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2017-05-14T00:00:00Z</vt:filetime>
  </property>
</Properties>
</file>